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vml" ContentType="application/vnd.openxmlformats-officedocument.vmlDrawin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311" r:id="rId4"/>
    <p:sldId id="298" r:id="rId5"/>
    <p:sldId id="312" r:id="rId6"/>
    <p:sldId id="365" r:id="rId7"/>
    <p:sldId id="347" r:id="rId8"/>
    <p:sldId id="380" r:id="rId9"/>
    <p:sldId id="366" r:id="rId10"/>
    <p:sldId id="334" r:id="rId11"/>
    <p:sldId id="280" r:id="rId12"/>
    <p:sldId id="336" r:id="rId13"/>
    <p:sldId id="337" r:id="rId14"/>
    <p:sldId id="281" r:id="rId15"/>
    <p:sldId id="338" r:id="rId16"/>
    <p:sldId id="389" r:id="rId17"/>
    <p:sldId id="390" r:id="rId18"/>
    <p:sldId id="388" r:id="rId19"/>
    <p:sldId id="371" r:id="rId20"/>
    <p:sldId id="359" r:id="rId21"/>
    <p:sldId id="364" r:id="rId22"/>
    <p:sldId id="378" r:id="rId23"/>
    <p:sldId id="377" r:id="rId24"/>
    <p:sldId id="385" r:id="rId25"/>
    <p:sldId id="381" r:id="rId26"/>
    <p:sldId id="382" r:id="rId27"/>
    <p:sldId id="383" r:id="rId28"/>
    <p:sldId id="386" r:id="rId29"/>
    <p:sldId id="384" r:id="rId30"/>
    <p:sldId id="379"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90" d="100"/>
          <a:sy n="90" d="100"/>
        </p:scale>
        <p:origin x="-1256" y="-104"/>
      </p:cViewPr>
      <p:guideLst>
        <p:guide orient="horz" pos="2160"/>
        <p:guide pos="2880"/>
      </p:guideLst>
    </p:cSldViewPr>
  </p:slideViewPr>
  <p:notesTextViewPr>
    <p:cViewPr>
      <p:scale>
        <a:sx n="1" d="1"/>
        <a:sy n="1" d="1"/>
      </p:scale>
      <p:origin x="0" y="0"/>
    </p:cViewPr>
  </p:notesTextViewPr>
  <p:sorterViewPr>
    <p:cViewPr>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FD17A0-7E3A-4D6D-83B7-2CC4D720C73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C5702B80-CEC9-4670-9416-075CDCEC7EA4}">
      <dgm:prSet phldrT="[Text]"/>
      <dgm:spPr/>
      <dgm:t>
        <a:bodyPr/>
        <a:lstStyle/>
        <a:p>
          <a:r>
            <a:rPr lang="en-CA" dirty="0" smtClean="0"/>
            <a:t>Pipeline</a:t>
          </a:r>
          <a:endParaRPr lang="en-CA" dirty="0"/>
        </a:p>
      </dgm:t>
    </dgm:pt>
    <dgm:pt modelId="{23797A9F-6D73-49AC-867B-FE500373A5CB}" type="parTrans" cxnId="{4DB0539F-E272-4616-B042-72A6C8D1DCB7}">
      <dgm:prSet/>
      <dgm:spPr/>
      <dgm:t>
        <a:bodyPr/>
        <a:lstStyle/>
        <a:p>
          <a:endParaRPr lang="en-CA"/>
        </a:p>
      </dgm:t>
    </dgm:pt>
    <dgm:pt modelId="{340ADEDC-DEA4-442F-A9AA-258EB52D4200}" type="sibTrans" cxnId="{4DB0539F-E272-4616-B042-72A6C8D1DCB7}">
      <dgm:prSet/>
      <dgm:spPr/>
      <dgm:t>
        <a:bodyPr/>
        <a:lstStyle/>
        <a:p>
          <a:endParaRPr lang="en-CA"/>
        </a:p>
      </dgm:t>
    </dgm:pt>
    <dgm:pt modelId="{93864AC6-912F-43E4-828C-477F9116EF3C}">
      <dgm:prSet phldrT="[Text]" custT="1"/>
      <dgm:spPr/>
      <dgm:t>
        <a:bodyPr/>
        <a:lstStyle/>
        <a:p>
          <a:r>
            <a:rPr lang="en-CA" sz="2200" dirty="0" smtClean="0"/>
            <a:t>Storage Pool Line – 2.7 miles of 6” HP steel main with MOP of 500 psig</a:t>
          </a:r>
          <a:endParaRPr lang="en-CA" sz="2200" dirty="0"/>
        </a:p>
      </dgm:t>
    </dgm:pt>
    <dgm:pt modelId="{2559FB51-0CCB-4A9D-B0B5-8C2693557D75}" type="parTrans" cxnId="{A8EE01CF-4974-47D1-B03E-C31167F94161}">
      <dgm:prSet/>
      <dgm:spPr/>
      <dgm:t>
        <a:bodyPr/>
        <a:lstStyle/>
        <a:p>
          <a:endParaRPr lang="en-CA"/>
        </a:p>
      </dgm:t>
    </dgm:pt>
    <dgm:pt modelId="{4418A82B-45B9-4639-AAD1-2A5BBC0DD10F}" type="sibTrans" cxnId="{A8EE01CF-4974-47D1-B03E-C31167F94161}">
      <dgm:prSet/>
      <dgm:spPr/>
      <dgm:t>
        <a:bodyPr/>
        <a:lstStyle/>
        <a:p>
          <a:endParaRPr lang="en-CA"/>
        </a:p>
      </dgm:t>
    </dgm:pt>
    <dgm:pt modelId="{C746862F-5730-4C28-92E7-2F3E6829E6B0}">
      <dgm:prSet phldrT="[Text]" custT="1"/>
      <dgm:spPr/>
      <dgm:t>
        <a:bodyPr/>
        <a:lstStyle/>
        <a:p>
          <a:r>
            <a:rPr lang="en-CA" sz="2200" dirty="0" smtClean="0"/>
            <a:t>MDPE Plastic Distribution – 1.25” to 2” with MOP of 80 psig</a:t>
          </a:r>
          <a:endParaRPr lang="en-CA" sz="2200" dirty="0"/>
        </a:p>
      </dgm:t>
    </dgm:pt>
    <dgm:pt modelId="{56C7FD41-8848-4971-A6BC-50877AC0EB0E}" type="parTrans" cxnId="{3423BCA2-08C3-4A00-833C-C7829C38EF39}">
      <dgm:prSet/>
      <dgm:spPr/>
      <dgm:t>
        <a:bodyPr/>
        <a:lstStyle/>
        <a:p>
          <a:endParaRPr lang="en-CA"/>
        </a:p>
      </dgm:t>
    </dgm:pt>
    <dgm:pt modelId="{3A1F7A38-4F29-4BBB-98FA-9842262BCD88}" type="sibTrans" cxnId="{3423BCA2-08C3-4A00-833C-C7829C38EF39}">
      <dgm:prSet/>
      <dgm:spPr/>
      <dgm:t>
        <a:bodyPr/>
        <a:lstStyle/>
        <a:p>
          <a:endParaRPr lang="en-CA"/>
        </a:p>
      </dgm:t>
    </dgm:pt>
    <dgm:pt modelId="{450E2A85-F321-4DA3-BADB-A44D1697DC74}">
      <dgm:prSet phldrT="[Text]" custT="1"/>
      <dgm:spPr/>
      <dgm:t>
        <a:bodyPr/>
        <a:lstStyle/>
        <a:p>
          <a:r>
            <a:rPr lang="en-CA" sz="2200" dirty="0" smtClean="0"/>
            <a:t>HDPE Plastic Main – 15.9 miles of 4” with MOP of 180 psig</a:t>
          </a:r>
          <a:endParaRPr lang="en-CA" sz="2200" dirty="0"/>
        </a:p>
      </dgm:t>
    </dgm:pt>
    <dgm:pt modelId="{681E12C6-E8F6-4695-AB65-F581329BA382}" type="parTrans" cxnId="{30E1D925-A19D-4496-9993-183C61F8E610}">
      <dgm:prSet/>
      <dgm:spPr/>
      <dgm:t>
        <a:bodyPr/>
        <a:lstStyle/>
        <a:p>
          <a:endParaRPr lang="en-CA"/>
        </a:p>
      </dgm:t>
    </dgm:pt>
    <dgm:pt modelId="{A2441213-B1FA-4D0C-B8D2-B1673B74FBD3}" type="sibTrans" cxnId="{30E1D925-A19D-4496-9993-183C61F8E610}">
      <dgm:prSet/>
      <dgm:spPr/>
      <dgm:t>
        <a:bodyPr/>
        <a:lstStyle/>
        <a:p>
          <a:endParaRPr lang="en-CA"/>
        </a:p>
      </dgm:t>
    </dgm:pt>
    <dgm:pt modelId="{44B18503-9968-4571-9689-8D0EFAAE14CA}">
      <dgm:prSet phldrT="[Text]" custT="1"/>
      <dgm:spPr/>
      <dgm:t>
        <a:bodyPr/>
        <a:lstStyle/>
        <a:p>
          <a:r>
            <a:rPr lang="en-CA" sz="2200" dirty="0" smtClean="0"/>
            <a:t>HDPE Plastic Main – 28.1 miles of 6” with MOP of 180 psig</a:t>
          </a:r>
          <a:endParaRPr lang="en-CA" sz="2200" dirty="0"/>
        </a:p>
      </dgm:t>
    </dgm:pt>
    <dgm:pt modelId="{DC39C15B-12DE-4C79-8659-4F793C3FC0B2}" type="parTrans" cxnId="{201572F4-9445-4F6E-BFA9-BA507F93E8EA}">
      <dgm:prSet/>
      <dgm:spPr/>
      <dgm:t>
        <a:bodyPr/>
        <a:lstStyle/>
        <a:p>
          <a:endParaRPr lang="en-CA"/>
        </a:p>
      </dgm:t>
    </dgm:pt>
    <dgm:pt modelId="{4183BB58-BCF3-4BF9-914E-D62553C404A3}" type="sibTrans" cxnId="{201572F4-9445-4F6E-BFA9-BA507F93E8EA}">
      <dgm:prSet/>
      <dgm:spPr/>
      <dgm:t>
        <a:bodyPr/>
        <a:lstStyle/>
        <a:p>
          <a:endParaRPr lang="en-CA"/>
        </a:p>
      </dgm:t>
    </dgm:pt>
    <dgm:pt modelId="{94CA6718-E250-4BCC-83BD-AAEE1ED74C91}">
      <dgm:prSet phldrT="[Text]" custT="1"/>
      <dgm:spPr/>
      <dgm:t>
        <a:bodyPr/>
        <a:lstStyle/>
        <a:p>
          <a:r>
            <a:rPr lang="en-CA" sz="2200" dirty="0" smtClean="0"/>
            <a:t>MDPE Plastic Main (Existing NCE System) – 28.2 miles of 6” &amp; 4” with MOP of 100 psig</a:t>
          </a:r>
          <a:endParaRPr lang="en-CA" sz="2200" dirty="0"/>
        </a:p>
      </dgm:t>
    </dgm:pt>
    <dgm:pt modelId="{0F93CF62-10FB-4B78-A30F-DF70D1761D02}" type="parTrans" cxnId="{8E2FBB95-8168-4AFE-8C75-7FB3F65B69F8}">
      <dgm:prSet/>
      <dgm:spPr/>
      <dgm:t>
        <a:bodyPr/>
        <a:lstStyle/>
        <a:p>
          <a:endParaRPr lang="en-CA"/>
        </a:p>
      </dgm:t>
    </dgm:pt>
    <dgm:pt modelId="{2B17CD90-BEDE-4BC0-8042-4A126BB126E8}" type="sibTrans" cxnId="{8E2FBB95-8168-4AFE-8C75-7FB3F65B69F8}">
      <dgm:prSet/>
      <dgm:spPr/>
      <dgm:t>
        <a:bodyPr/>
        <a:lstStyle/>
        <a:p>
          <a:endParaRPr lang="en-CA"/>
        </a:p>
      </dgm:t>
    </dgm:pt>
    <dgm:pt modelId="{B58BC4B7-3B9F-4C99-8F72-5010FEA2BB25}">
      <dgm:prSet phldrT="[Text]" custT="1"/>
      <dgm:spPr/>
      <dgm:t>
        <a:bodyPr/>
        <a:lstStyle/>
        <a:p>
          <a:r>
            <a:rPr lang="en-CA" sz="2200" dirty="0" smtClean="0"/>
            <a:t>HDPE Plastic Main – 71.4 miles of 8” with MOP of 180 psig</a:t>
          </a:r>
          <a:endParaRPr lang="en-CA" sz="2200" dirty="0"/>
        </a:p>
      </dgm:t>
    </dgm:pt>
    <dgm:pt modelId="{037B2654-A57C-492C-9562-C707E5F6338E}" type="parTrans" cxnId="{AB6F4DF5-8539-47A9-801A-B0CFE8229BBF}">
      <dgm:prSet/>
      <dgm:spPr/>
      <dgm:t>
        <a:bodyPr/>
        <a:lstStyle/>
        <a:p>
          <a:endParaRPr lang="en-CA"/>
        </a:p>
      </dgm:t>
    </dgm:pt>
    <dgm:pt modelId="{D588BF95-05BC-4359-A614-535324F07C7D}" type="sibTrans" cxnId="{AB6F4DF5-8539-47A9-801A-B0CFE8229BBF}">
      <dgm:prSet/>
      <dgm:spPr/>
      <dgm:t>
        <a:bodyPr/>
        <a:lstStyle/>
        <a:p>
          <a:endParaRPr lang="en-CA"/>
        </a:p>
      </dgm:t>
    </dgm:pt>
    <dgm:pt modelId="{58079669-5A61-4089-A72D-815D01B34070}" type="pres">
      <dgm:prSet presAssocID="{A1FD17A0-7E3A-4D6D-83B7-2CC4D720C739}" presName="Name0" presStyleCnt="0">
        <dgm:presLayoutVars>
          <dgm:dir/>
          <dgm:animLvl val="lvl"/>
          <dgm:resizeHandles val="exact"/>
        </dgm:presLayoutVars>
      </dgm:prSet>
      <dgm:spPr/>
      <dgm:t>
        <a:bodyPr/>
        <a:lstStyle/>
        <a:p>
          <a:endParaRPr lang="en-CA"/>
        </a:p>
      </dgm:t>
    </dgm:pt>
    <dgm:pt modelId="{10EDD897-0AB9-442A-947C-294F20EA8CAF}" type="pres">
      <dgm:prSet presAssocID="{C5702B80-CEC9-4670-9416-075CDCEC7EA4}" presName="linNode" presStyleCnt="0"/>
      <dgm:spPr/>
    </dgm:pt>
    <dgm:pt modelId="{D9DF5D10-731E-4D7E-99D2-1C7EA32D6A49}" type="pres">
      <dgm:prSet presAssocID="{C5702B80-CEC9-4670-9416-075CDCEC7EA4}" presName="parentText" presStyleLbl="node1" presStyleIdx="0" presStyleCnt="1">
        <dgm:presLayoutVars>
          <dgm:chMax val="1"/>
          <dgm:bulletEnabled val="1"/>
        </dgm:presLayoutVars>
      </dgm:prSet>
      <dgm:spPr/>
      <dgm:t>
        <a:bodyPr/>
        <a:lstStyle/>
        <a:p>
          <a:endParaRPr lang="en-CA"/>
        </a:p>
      </dgm:t>
    </dgm:pt>
    <dgm:pt modelId="{55F88433-90BE-4243-8859-E42696B2B643}" type="pres">
      <dgm:prSet presAssocID="{C5702B80-CEC9-4670-9416-075CDCEC7EA4}" presName="descendantText" presStyleLbl="alignAccFollowNode1" presStyleIdx="0" presStyleCnt="1" custScaleY="111014" custLinFactNeighborX="0" custLinFactNeighborY="-291">
        <dgm:presLayoutVars>
          <dgm:bulletEnabled val="1"/>
        </dgm:presLayoutVars>
      </dgm:prSet>
      <dgm:spPr/>
      <dgm:t>
        <a:bodyPr/>
        <a:lstStyle/>
        <a:p>
          <a:endParaRPr lang="en-CA"/>
        </a:p>
      </dgm:t>
    </dgm:pt>
  </dgm:ptLst>
  <dgm:cxnLst>
    <dgm:cxn modelId="{74D4ABA5-DBF3-A54A-899E-BF03F8A25EAB}" type="presOf" srcId="{44B18503-9968-4571-9689-8D0EFAAE14CA}" destId="{55F88433-90BE-4243-8859-E42696B2B643}" srcOrd="0" destOrd="2" presId="urn:microsoft.com/office/officeart/2005/8/layout/vList5"/>
    <dgm:cxn modelId="{9FB70A8D-FC67-3748-ACFD-073A19FE3933}" type="presOf" srcId="{93864AC6-912F-43E4-828C-477F9116EF3C}" destId="{55F88433-90BE-4243-8859-E42696B2B643}" srcOrd="0" destOrd="0" presId="urn:microsoft.com/office/officeart/2005/8/layout/vList5"/>
    <dgm:cxn modelId="{201572F4-9445-4F6E-BFA9-BA507F93E8EA}" srcId="{C5702B80-CEC9-4670-9416-075CDCEC7EA4}" destId="{44B18503-9968-4571-9689-8D0EFAAE14CA}" srcOrd="2" destOrd="0" parTransId="{DC39C15B-12DE-4C79-8659-4F793C3FC0B2}" sibTransId="{4183BB58-BCF3-4BF9-914E-D62553C404A3}"/>
    <dgm:cxn modelId="{62AD63E4-6112-1B41-8665-A4598678070A}" type="presOf" srcId="{94CA6718-E250-4BCC-83BD-AAEE1ED74C91}" destId="{55F88433-90BE-4243-8859-E42696B2B643}" srcOrd="0" destOrd="5" presId="urn:microsoft.com/office/officeart/2005/8/layout/vList5"/>
    <dgm:cxn modelId="{3423BCA2-08C3-4A00-833C-C7829C38EF39}" srcId="{C5702B80-CEC9-4670-9416-075CDCEC7EA4}" destId="{C746862F-5730-4C28-92E7-2F3E6829E6B0}" srcOrd="4" destOrd="0" parTransId="{56C7FD41-8848-4971-A6BC-50877AC0EB0E}" sibTransId="{3A1F7A38-4F29-4BBB-98FA-9842262BCD88}"/>
    <dgm:cxn modelId="{EF7946DA-5364-404D-BAA1-A2A26F3D2FA0}" type="presOf" srcId="{450E2A85-F321-4DA3-BADB-A44D1697DC74}" destId="{55F88433-90BE-4243-8859-E42696B2B643}" srcOrd="0" destOrd="3" presId="urn:microsoft.com/office/officeart/2005/8/layout/vList5"/>
    <dgm:cxn modelId="{C6309986-B655-164D-B157-DF0002F6F1C5}" type="presOf" srcId="{C746862F-5730-4C28-92E7-2F3E6829E6B0}" destId="{55F88433-90BE-4243-8859-E42696B2B643}" srcOrd="0" destOrd="4" presId="urn:microsoft.com/office/officeart/2005/8/layout/vList5"/>
    <dgm:cxn modelId="{AB6F4DF5-8539-47A9-801A-B0CFE8229BBF}" srcId="{C5702B80-CEC9-4670-9416-075CDCEC7EA4}" destId="{B58BC4B7-3B9F-4C99-8F72-5010FEA2BB25}" srcOrd="1" destOrd="0" parTransId="{037B2654-A57C-492C-9562-C707E5F6338E}" sibTransId="{D588BF95-05BC-4359-A614-535324F07C7D}"/>
    <dgm:cxn modelId="{A8EE01CF-4974-47D1-B03E-C31167F94161}" srcId="{C5702B80-CEC9-4670-9416-075CDCEC7EA4}" destId="{93864AC6-912F-43E4-828C-477F9116EF3C}" srcOrd="0" destOrd="0" parTransId="{2559FB51-0CCB-4A9D-B0B5-8C2693557D75}" sibTransId="{4418A82B-45B9-4639-AAD1-2A5BBC0DD10F}"/>
    <dgm:cxn modelId="{8E2FBB95-8168-4AFE-8C75-7FB3F65B69F8}" srcId="{C5702B80-CEC9-4670-9416-075CDCEC7EA4}" destId="{94CA6718-E250-4BCC-83BD-AAEE1ED74C91}" srcOrd="5" destOrd="0" parTransId="{0F93CF62-10FB-4B78-A30F-DF70D1761D02}" sibTransId="{2B17CD90-BEDE-4BC0-8042-4A126BB126E8}"/>
    <dgm:cxn modelId="{AF564267-A372-AB4B-ABE4-5B4B4058E640}" type="presOf" srcId="{C5702B80-CEC9-4670-9416-075CDCEC7EA4}" destId="{D9DF5D10-731E-4D7E-99D2-1C7EA32D6A49}" srcOrd="0" destOrd="0" presId="urn:microsoft.com/office/officeart/2005/8/layout/vList5"/>
    <dgm:cxn modelId="{30E1D925-A19D-4496-9993-183C61F8E610}" srcId="{C5702B80-CEC9-4670-9416-075CDCEC7EA4}" destId="{450E2A85-F321-4DA3-BADB-A44D1697DC74}" srcOrd="3" destOrd="0" parTransId="{681E12C6-E8F6-4695-AB65-F581329BA382}" sibTransId="{A2441213-B1FA-4D0C-B8D2-B1673B74FBD3}"/>
    <dgm:cxn modelId="{5EDC5CB1-6EAD-D341-A5AF-53E89180E70B}" type="presOf" srcId="{A1FD17A0-7E3A-4D6D-83B7-2CC4D720C739}" destId="{58079669-5A61-4089-A72D-815D01B34070}" srcOrd="0" destOrd="0" presId="urn:microsoft.com/office/officeart/2005/8/layout/vList5"/>
    <dgm:cxn modelId="{4DB0539F-E272-4616-B042-72A6C8D1DCB7}" srcId="{A1FD17A0-7E3A-4D6D-83B7-2CC4D720C739}" destId="{C5702B80-CEC9-4670-9416-075CDCEC7EA4}" srcOrd="0" destOrd="0" parTransId="{23797A9F-6D73-49AC-867B-FE500373A5CB}" sibTransId="{340ADEDC-DEA4-442F-A9AA-258EB52D4200}"/>
    <dgm:cxn modelId="{7C498A9A-AD6D-704A-B1B6-6875FD6E2BB3}" type="presOf" srcId="{B58BC4B7-3B9F-4C99-8F72-5010FEA2BB25}" destId="{55F88433-90BE-4243-8859-E42696B2B643}" srcOrd="0" destOrd="1" presId="urn:microsoft.com/office/officeart/2005/8/layout/vList5"/>
    <dgm:cxn modelId="{25D88EBF-AE41-5447-BDCD-10778C6364D4}" type="presParOf" srcId="{58079669-5A61-4089-A72D-815D01B34070}" destId="{10EDD897-0AB9-442A-947C-294F20EA8CAF}" srcOrd="0" destOrd="0" presId="urn:microsoft.com/office/officeart/2005/8/layout/vList5"/>
    <dgm:cxn modelId="{A789696C-7382-AC49-A329-76A95BC73185}" type="presParOf" srcId="{10EDD897-0AB9-442A-947C-294F20EA8CAF}" destId="{D9DF5D10-731E-4D7E-99D2-1C7EA32D6A49}" srcOrd="0" destOrd="0" presId="urn:microsoft.com/office/officeart/2005/8/layout/vList5"/>
    <dgm:cxn modelId="{3EF552B7-B62F-224F-BEC5-CCDA0D3D7D71}" type="presParOf" srcId="{10EDD897-0AB9-442A-947C-294F20EA8CAF}" destId="{55F88433-90BE-4243-8859-E42696B2B64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C53C6F-0161-4ABE-AEF0-68F91982391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1C4A9BD5-F12A-4BB5-AD04-BEC4CC1950E1}">
      <dgm:prSet phldrT="[Text]" custT="1"/>
      <dgm:spPr/>
      <dgm:t>
        <a:bodyPr/>
        <a:lstStyle/>
        <a:p>
          <a:r>
            <a:rPr lang="en-CA" sz="3400" dirty="0" smtClean="0"/>
            <a:t>Municipal Gov’t Loan</a:t>
          </a:r>
          <a:endParaRPr lang="en-CA" sz="3400" dirty="0"/>
        </a:p>
      </dgm:t>
    </dgm:pt>
    <dgm:pt modelId="{A9A89AE5-EC80-43FE-80A0-6D47D0D29ED7}" type="parTrans" cxnId="{032E6376-C2CA-4DCC-AD7F-E0AF13C02F1C}">
      <dgm:prSet/>
      <dgm:spPr/>
      <dgm:t>
        <a:bodyPr/>
        <a:lstStyle/>
        <a:p>
          <a:endParaRPr lang="en-CA"/>
        </a:p>
      </dgm:t>
    </dgm:pt>
    <dgm:pt modelId="{33E2B825-0748-4697-A5A3-110FD9FC4BD8}" type="sibTrans" cxnId="{032E6376-C2CA-4DCC-AD7F-E0AF13C02F1C}">
      <dgm:prSet/>
      <dgm:spPr/>
      <dgm:t>
        <a:bodyPr/>
        <a:lstStyle/>
        <a:p>
          <a:endParaRPr lang="en-CA"/>
        </a:p>
      </dgm:t>
    </dgm:pt>
    <dgm:pt modelId="{3570E512-BD6A-4227-80A1-F342A4C6AB1B}">
      <dgm:prSet phldrT="[Text]" custT="1"/>
      <dgm:spPr/>
      <dgm:t>
        <a:bodyPr/>
        <a:lstStyle/>
        <a:p>
          <a:r>
            <a:rPr lang="en-CA" sz="2600" dirty="0" smtClean="0"/>
            <a:t>2% interest rate</a:t>
          </a:r>
          <a:endParaRPr lang="en-CA" sz="2600" dirty="0"/>
        </a:p>
      </dgm:t>
    </dgm:pt>
    <dgm:pt modelId="{D612D7AA-8C68-4123-BFAD-0B0B3BB0D795}" type="parTrans" cxnId="{03722E5A-B1CF-445C-8C2F-A534016C581E}">
      <dgm:prSet/>
      <dgm:spPr/>
      <dgm:t>
        <a:bodyPr/>
        <a:lstStyle/>
        <a:p>
          <a:endParaRPr lang="en-CA"/>
        </a:p>
      </dgm:t>
    </dgm:pt>
    <dgm:pt modelId="{5F7D47E4-25AD-4D4A-AA4D-E708774E90C4}" type="sibTrans" cxnId="{03722E5A-B1CF-445C-8C2F-A534016C581E}">
      <dgm:prSet/>
      <dgm:spPr/>
      <dgm:t>
        <a:bodyPr/>
        <a:lstStyle/>
        <a:p>
          <a:endParaRPr lang="en-CA"/>
        </a:p>
      </dgm:t>
    </dgm:pt>
    <dgm:pt modelId="{CC51A9AF-561D-4A81-B5D8-7DAFF5FE9535}">
      <dgm:prSet phldrT="[Text]" custT="1"/>
      <dgm:spPr/>
      <dgm:t>
        <a:bodyPr/>
        <a:lstStyle/>
        <a:p>
          <a:r>
            <a:rPr lang="en-CA" sz="2600" dirty="0" smtClean="0"/>
            <a:t>50 year amortization period</a:t>
          </a:r>
          <a:endParaRPr lang="en-CA" sz="2600" dirty="0"/>
        </a:p>
      </dgm:t>
    </dgm:pt>
    <dgm:pt modelId="{18A693F4-AE0E-45C3-A768-38510588A7FC}" type="parTrans" cxnId="{F49AA310-E6F4-4CD3-A562-281760D01588}">
      <dgm:prSet/>
      <dgm:spPr/>
      <dgm:t>
        <a:bodyPr/>
        <a:lstStyle/>
        <a:p>
          <a:endParaRPr lang="en-CA"/>
        </a:p>
      </dgm:t>
    </dgm:pt>
    <dgm:pt modelId="{1D76E2F6-2629-45FA-860C-311B06CABB0A}" type="sibTrans" cxnId="{F49AA310-E6F4-4CD3-A562-281760D01588}">
      <dgm:prSet/>
      <dgm:spPr/>
      <dgm:t>
        <a:bodyPr/>
        <a:lstStyle/>
        <a:p>
          <a:endParaRPr lang="en-CA"/>
        </a:p>
      </dgm:t>
    </dgm:pt>
    <dgm:pt modelId="{754B836A-4F2D-4115-9F8D-F45E7411223B}">
      <dgm:prSet phldrT="[Text]" custT="1"/>
      <dgm:spPr/>
      <dgm:t>
        <a:bodyPr/>
        <a:lstStyle/>
        <a:p>
          <a:r>
            <a:rPr lang="en-CA" sz="2600" dirty="0" smtClean="0"/>
            <a:t>$159,120 annual payment</a:t>
          </a:r>
          <a:endParaRPr lang="en-CA" sz="2600" dirty="0"/>
        </a:p>
      </dgm:t>
    </dgm:pt>
    <dgm:pt modelId="{55FBD6A4-A008-432B-86A5-8FEC4A68B2EE}" type="parTrans" cxnId="{D36A570B-B975-420D-A1F4-8FA26BD265ED}">
      <dgm:prSet/>
      <dgm:spPr/>
      <dgm:t>
        <a:bodyPr/>
        <a:lstStyle/>
        <a:p>
          <a:endParaRPr lang="en-CA"/>
        </a:p>
      </dgm:t>
    </dgm:pt>
    <dgm:pt modelId="{4FE0D5B9-7FCA-48AB-AD3D-532DEE861CA6}" type="sibTrans" cxnId="{D36A570B-B975-420D-A1F4-8FA26BD265ED}">
      <dgm:prSet/>
      <dgm:spPr/>
      <dgm:t>
        <a:bodyPr/>
        <a:lstStyle/>
        <a:p>
          <a:endParaRPr lang="en-CA"/>
        </a:p>
      </dgm:t>
    </dgm:pt>
    <dgm:pt modelId="{5EF8E7B9-0963-7E42-9FB6-8C4C8FE4FD13}">
      <dgm:prSet phldrT="[Text]" custT="1"/>
      <dgm:spPr/>
      <dgm:t>
        <a:bodyPr/>
        <a:lstStyle/>
        <a:p>
          <a:r>
            <a:rPr lang="en-CA" sz="2600" dirty="0" smtClean="0"/>
            <a:t>$5M</a:t>
          </a:r>
          <a:endParaRPr lang="en-CA" sz="2600" dirty="0"/>
        </a:p>
      </dgm:t>
    </dgm:pt>
    <dgm:pt modelId="{D3E967F2-FEE0-0947-833B-0ABE68E1628A}" type="parTrans" cxnId="{E44F1B1E-D181-3044-B753-A4DD11ADD72C}">
      <dgm:prSet/>
      <dgm:spPr/>
      <dgm:t>
        <a:bodyPr/>
        <a:lstStyle/>
        <a:p>
          <a:endParaRPr lang="en-US"/>
        </a:p>
      </dgm:t>
    </dgm:pt>
    <dgm:pt modelId="{31EAE925-1C05-474A-BD66-CABB2432E874}" type="sibTrans" cxnId="{E44F1B1E-D181-3044-B753-A4DD11ADD72C}">
      <dgm:prSet/>
      <dgm:spPr/>
      <dgm:t>
        <a:bodyPr/>
        <a:lstStyle/>
        <a:p>
          <a:endParaRPr lang="en-US"/>
        </a:p>
      </dgm:t>
    </dgm:pt>
    <dgm:pt modelId="{3E1FFECE-3AD5-46DC-BF5C-97FCEC4FB5B4}" type="pres">
      <dgm:prSet presAssocID="{BAC53C6F-0161-4ABE-AEF0-68F919823919}" presName="Name0" presStyleCnt="0">
        <dgm:presLayoutVars>
          <dgm:dir/>
          <dgm:animLvl val="lvl"/>
          <dgm:resizeHandles val="exact"/>
        </dgm:presLayoutVars>
      </dgm:prSet>
      <dgm:spPr/>
      <dgm:t>
        <a:bodyPr/>
        <a:lstStyle/>
        <a:p>
          <a:endParaRPr lang="en-CA"/>
        </a:p>
      </dgm:t>
    </dgm:pt>
    <dgm:pt modelId="{9C3318A3-FAE4-467C-B2B4-C265EFB1F240}" type="pres">
      <dgm:prSet presAssocID="{1C4A9BD5-F12A-4BB5-AD04-BEC4CC1950E1}" presName="linNode" presStyleCnt="0"/>
      <dgm:spPr/>
    </dgm:pt>
    <dgm:pt modelId="{7DE38E44-53DF-492D-A251-E6C38A37EE9C}" type="pres">
      <dgm:prSet presAssocID="{1C4A9BD5-F12A-4BB5-AD04-BEC4CC1950E1}" presName="parentText" presStyleLbl="node1" presStyleIdx="0" presStyleCnt="1">
        <dgm:presLayoutVars>
          <dgm:chMax val="1"/>
          <dgm:bulletEnabled val="1"/>
        </dgm:presLayoutVars>
      </dgm:prSet>
      <dgm:spPr/>
      <dgm:t>
        <a:bodyPr/>
        <a:lstStyle/>
        <a:p>
          <a:endParaRPr lang="en-CA"/>
        </a:p>
      </dgm:t>
    </dgm:pt>
    <dgm:pt modelId="{94F18F22-68B4-4FF7-8B55-BF7087D4715F}" type="pres">
      <dgm:prSet presAssocID="{1C4A9BD5-F12A-4BB5-AD04-BEC4CC1950E1}" presName="descendantText" presStyleLbl="alignAccFollowNode1" presStyleIdx="0" presStyleCnt="1">
        <dgm:presLayoutVars>
          <dgm:bulletEnabled val="1"/>
        </dgm:presLayoutVars>
      </dgm:prSet>
      <dgm:spPr/>
      <dgm:t>
        <a:bodyPr/>
        <a:lstStyle/>
        <a:p>
          <a:endParaRPr lang="en-CA"/>
        </a:p>
      </dgm:t>
    </dgm:pt>
  </dgm:ptLst>
  <dgm:cxnLst>
    <dgm:cxn modelId="{29538099-3B7F-DA4A-8A00-ACD995587E31}" type="presOf" srcId="{BAC53C6F-0161-4ABE-AEF0-68F919823919}" destId="{3E1FFECE-3AD5-46DC-BF5C-97FCEC4FB5B4}" srcOrd="0" destOrd="0" presId="urn:microsoft.com/office/officeart/2005/8/layout/vList5"/>
    <dgm:cxn modelId="{92B7F4C4-9F84-1448-B905-81F7BE6C590E}" type="presOf" srcId="{CC51A9AF-561D-4A81-B5D8-7DAFF5FE9535}" destId="{94F18F22-68B4-4FF7-8B55-BF7087D4715F}" srcOrd="0" destOrd="1" presId="urn:microsoft.com/office/officeart/2005/8/layout/vList5"/>
    <dgm:cxn modelId="{D36A570B-B975-420D-A1F4-8FA26BD265ED}" srcId="{1C4A9BD5-F12A-4BB5-AD04-BEC4CC1950E1}" destId="{754B836A-4F2D-4115-9F8D-F45E7411223B}" srcOrd="3" destOrd="0" parTransId="{55FBD6A4-A008-432B-86A5-8FEC4A68B2EE}" sibTransId="{4FE0D5B9-7FCA-48AB-AD3D-532DEE861CA6}"/>
    <dgm:cxn modelId="{F49AA310-E6F4-4CD3-A562-281760D01588}" srcId="{1C4A9BD5-F12A-4BB5-AD04-BEC4CC1950E1}" destId="{CC51A9AF-561D-4A81-B5D8-7DAFF5FE9535}" srcOrd="1" destOrd="0" parTransId="{18A693F4-AE0E-45C3-A768-38510588A7FC}" sibTransId="{1D76E2F6-2629-45FA-860C-311B06CABB0A}"/>
    <dgm:cxn modelId="{16F197F9-079B-604A-8384-3E73E3CBC033}" type="presOf" srcId="{5EF8E7B9-0963-7E42-9FB6-8C4C8FE4FD13}" destId="{94F18F22-68B4-4FF7-8B55-BF7087D4715F}" srcOrd="0" destOrd="2" presId="urn:microsoft.com/office/officeart/2005/8/layout/vList5"/>
    <dgm:cxn modelId="{03722E5A-B1CF-445C-8C2F-A534016C581E}" srcId="{1C4A9BD5-F12A-4BB5-AD04-BEC4CC1950E1}" destId="{3570E512-BD6A-4227-80A1-F342A4C6AB1B}" srcOrd="0" destOrd="0" parTransId="{D612D7AA-8C68-4123-BFAD-0B0B3BB0D795}" sibTransId="{5F7D47E4-25AD-4D4A-AA4D-E708774E90C4}"/>
    <dgm:cxn modelId="{DAAF9211-E714-324E-A763-F6CE843E82AB}" type="presOf" srcId="{754B836A-4F2D-4115-9F8D-F45E7411223B}" destId="{94F18F22-68B4-4FF7-8B55-BF7087D4715F}" srcOrd="0" destOrd="3" presId="urn:microsoft.com/office/officeart/2005/8/layout/vList5"/>
    <dgm:cxn modelId="{B2F7E359-7F17-ED44-9DD7-74B6B2F0A87D}" type="presOf" srcId="{1C4A9BD5-F12A-4BB5-AD04-BEC4CC1950E1}" destId="{7DE38E44-53DF-492D-A251-E6C38A37EE9C}" srcOrd="0" destOrd="0" presId="urn:microsoft.com/office/officeart/2005/8/layout/vList5"/>
    <dgm:cxn modelId="{032E6376-C2CA-4DCC-AD7F-E0AF13C02F1C}" srcId="{BAC53C6F-0161-4ABE-AEF0-68F919823919}" destId="{1C4A9BD5-F12A-4BB5-AD04-BEC4CC1950E1}" srcOrd="0" destOrd="0" parTransId="{A9A89AE5-EC80-43FE-80A0-6D47D0D29ED7}" sibTransId="{33E2B825-0748-4697-A5A3-110FD9FC4BD8}"/>
    <dgm:cxn modelId="{E44F1B1E-D181-3044-B753-A4DD11ADD72C}" srcId="{1C4A9BD5-F12A-4BB5-AD04-BEC4CC1950E1}" destId="{5EF8E7B9-0963-7E42-9FB6-8C4C8FE4FD13}" srcOrd="2" destOrd="0" parTransId="{D3E967F2-FEE0-0947-833B-0ABE68E1628A}" sibTransId="{31EAE925-1C05-474A-BD66-CABB2432E874}"/>
    <dgm:cxn modelId="{E64439D8-30F1-324B-B586-F0F6C8360731}" type="presOf" srcId="{3570E512-BD6A-4227-80A1-F342A4C6AB1B}" destId="{94F18F22-68B4-4FF7-8B55-BF7087D4715F}" srcOrd="0" destOrd="0" presId="urn:microsoft.com/office/officeart/2005/8/layout/vList5"/>
    <dgm:cxn modelId="{BE393374-3B88-CB42-A111-B642F8DEECC4}" type="presParOf" srcId="{3E1FFECE-3AD5-46DC-BF5C-97FCEC4FB5B4}" destId="{9C3318A3-FAE4-467C-B2B4-C265EFB1F240}" srcOrd="0" destOrd="0" presId="urn:microsoft.com/office/officeart/2005/8/layout/vList5"/>
    <dgm:cxn modelId="{66A6EC43-E06D-E44C-B58C-DD92A7D838C4}" type="presParOf" srcId="{9C3318A3-FAE4-467C-B2B4-C265EFB1F240}" destId="{7DE38E44-53DF-492D-A251-E6C38A37EE9C}" srcOrd="0" destOrd="0" presId="urn:microsoft.com/office/officeart/2005/8/layout/vList5"/>
    <dgm:cxn modelId="{CDE84781-53DB-A840-A5C2-F156839F2D13}" type="presParOf" srcId="{9C3318A3-FAE4-467C-B2B4-C265EFB1F240}" destId="{94F18F22-68B4-4FF7-8B55-BF7087D4715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AC53C6F-0161-4ABE-AEF0-68F91982391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ED3C4877-1320-4148-A565-F10C257FF702}">
      <dgm:prSet phldrT="[Text]" custT="1"/>
      <dgm:spPr/>
      <dgm:t>
        <a:bodyPr/>
        <a:lstStyle/>
        <a:p>
          <a:r>
            <a:rPr lang="en-CA" sz="3400" dirty="0" smtClean="0"/>
            <a:t>Private Equity Return</a:t>
          </a:r>
          <a:endParaRPr lang="en-CA" sz="3400" dirty="0"/>
        </a:p>
      </dgm:t>
    </dgm:pt>
    <dgm:pt modelId="{AFFE1A6F-9AE8-442C-A7D5-9706E9638956}" type="parTrans" cxnId="{3A5A5293-8616-41FE-A99F-F908CC1A2825}">
      <dgm:prSet/>
      <dgm:spPr/>
      <dgm:t>
        <a:bodyPr/>
        <a:lstStyle/>
        <a:p>
          <a:endParaRPr lang="en-CA"/>
        </a:p>
      </dgm:t>
    </dgm:pt>
    <dgm:pt modelId="{E4DA8DAC-FA79-463B-997A-B84D7EB502EB}" type="sibTrans" cxnId="{3A5A5293-8616-41FE-A99F-F908CC1A2825}">
      <dgm:prSet/>
      <dgm:spPr/>
      <dgm:t>
        <a:bodyPr/>
        <a:lstStyle/>
        <a:p>
          <a:endParaRPr lang="en-CA"/>
        </a:p>
      </dgm:t>
    </dgm:pt>
    <dgm:pt modelId="{93F5FC97-C6BA-44FC-8B60-1398BE2078CB}">
      <dgm:prSet phldrT="[Text]" custT="1"/>
      <dgm:spPr/>
      <dgm:t>
        <a:bodyPr/>
        <a:lstStyle/>
        <a:p>
          <a:r>
            <a:rPr lang="en-CA" sz="2600" dirty="0" smtClean="0"/>
            <a:t>10% return before tax</a:t>
          </a:r>
          <a:endParaRPr lang="en-CA" sz="2600" dirty="0"/>
        </a:p>
      </dgm:t>
    </dgm:pt>
    <dgm:pt modelId="{AFFBF414-B9AC-4BB5-8499-FA508E21EF4F}" type="parTrans" cxnId="{BE197402-92FF-415E-8E5A-02A3C50C7CED}">
      <dgm:prSet/>
      <dgm:spPr/>
      <dgm:t>
        <a:bodyPr/>
        <a:lstStyle/>
        <a:p>
          <a:endParaRPr lang="en-CA"/>
        </a:p>
      </dgm:t>
    </dgm:pt>
    <dgm:pt modelId="{E96CAF75-2C7F-43C2-8614-E7DEB0BAA35E}" type="sibTrans" cxnId="{BE197402-92FF-415E-8E5A-02A3C50C7CED}">
      <dgm:prSet/>
      <dgm:spPr/>
      <dgm:t>
        <a:bodyPr/>
        <a:lstStyle/>
        <a:p>
          <a:endParaRPr lang="en-CA"/>
        </a:p>
      </dgm:t>
    </dgm:pt>
    <dgm:pt modelId="{1C4A9BD5-F12A-4BB5-AD04-BEC4CC1950E1}">
      <dgm:prSet phldrT="[Text]" custT="1"/>
      <dgm:spPr/>
      <dgm:t>
        <a:bodyPr/>
        <a:lstStyle/>
        <a:p>
          <a:r>
            <a:rPr lang="en-CA" sz="3400" dirty="0" smtClean="0"/>
            <a:t>Private Capital Debt Service</a:t>
          </a:r>
          <a:endParaRPr lang="en-CA" sz="3400" dirty="0"/>
        </a:p>
      </dgm:t>
    </dgm:pt>
    <dgm:pt modelId="{A9A89AE5-EC80-43FE-80A0-6D47D0D29ED7}" type="parTrans" cxnId="{032E6376-C2CA-4DCC-AD7F-E0AF13C02F1C}">
      <dgm:prSet/>
      <dgm:spPr/>
      <dgm:t>
        <a:bodyPr/>
        <a:lstStyle/>
        <a:p>
          <a:endParaRPr lang="en-CA"/>
        </a:p>
      </dgm:t>
    </dgm:pt>
    <dgm:pt modelId="{33E2B825-0748-4697-A5A3-110FD9FC4BD8}" type="sibTrans" cxnId="{032E6376-C2CA-4DCC-AD7F-E0AF13C02F1C}">
      <dgm:prSet/>
      <dgm:spPr/>
      <dgm:t>
        <a:bodyPr/>
        <a:lstStyle/>
        <a:p>
          <a:endParaRPr lang="en-CA"/>
        </a:p>
      </dgm:t>
    </dgm:pt>
    <dgm:pt modelId="{3570E512-BD6A-4227-80A1-F342A4C6AB1B}">
      <dgm:prSet phldrT="[Text]" custT="1"/>
      <dgm:spPr/>
      <dgm:t>
        <a:bodyPr/>
        <a:lstStyle/>
        <a:p>
          <a:r>
            <a:rPr lang="en-CA" sz="2600" dirty="0" smtClean="0"/>
            <a:t>6% interest rate</a:t>
          </a:r>
          <a:endParaRPr lang="en-CA" sz="2600" dirty="0"/>
        </a:p>
      </dgm:t>
    </dgm:pt>
    <dgm:pt modelId="{D612D7AA-8C68-4123-BFAD-0B0B3BB0D795}" type="parTrans" cxnId="{03722E5A-B1CF-445C-8C2F-A534016C581E}">
      <dgm:prSet/>
      <dgm:spPr/>
      <dgm:t>
        <a:bodyPr/>
        <a:lstStyle/>
        <a:p>
          <a:endParaRPr lang="en-CA"/>
        </a:p>
      </dgm:t>
    </dgm:pt>
    <dgm:pt modelId="{5F7D47E4-25AD-4D4A-AA4D-E708774E90C4}" type="sibTrans" cxnId="{03722E5A-B1CF-445C-8C2F-A534016C581E}">
      <dgm:prSet/>
      <dgm:spPr/>
      <dgm:t>
        <a:bodyPr/>
        <a:lstStyle/>
        <a:p>
          <a:endParaRPr lang="en-CA"/>
        </a:p>
      </dgm:t>
    </dgm:pt>
    <dgm:pt modelId="{CC51A9AF-561D-4A81-B5D8-7DAFF5FE9535}">
      <dgm:prSet phldrT="[Text]" custT="1"/>
      <dgm:spPr/>
      <dgm:t>
        <a:bodyPr/>
        <a:lstStyle/>
        <a:p>
          <a:r>
            <a:rPr lang="en-CA" sz="2600" dirty="0" smtClean="0"/>
            <a:t>30 year amortization period</a:t>
          </a:r>
          <a:endParaRPr lang="en-CA" sz="2600" dirty="0"/>
        </a:p>
      </dgm:t>
    </dgm:pt>
    <dgm:pt modelId="{18A693F4-AE0E-45C3-A768-38510588A7FC}" type="parTrans" cxnId="{F49AA310-E6F4-4CD3-A562-281760D01588}">
      <dgm:prSet/>
      <dgm:spPr/>
      <dgm:t>
        <a:bodyPr/>
        <a:lstStyle/>
        <a:p>
          <a:endParaRPr lang="en-CA"/>
        </a:p>
      </dgm:t>
    </dgm:pt>
    <dgm:pt modelId="{1D76E2F6-2629-45FA-860C-311B06CABB0A}" type="sibTrans" cxnId="{F49AA310-E6F4-4CD3-A562-281760D01588}">
      <dgm:prSet/>
      <dgm:spPr/>
      <dgm:t>
        <a:bodyPr/>
        <a:lstStyle/>
        <a:p>
          <a:endParaRPr lang="en-CA"/>
        </a:p>
      </dgm:t>
    </dgm:pt>
    <dgm:pt modelId="{754B836A-4F2D-4115-9F8D-F45E7411223B}">
      <dgm:prSet phldrT="[Text]" custT="1"/>
      <dgm:spPr/>
      <dgm:t>
        <a:bodyPr/>
        <a:lstStyle/>
        <a:p>
          <a:r>
            <a:rPr lang="en-CA" sz="2600" dirty="0" smtClean="0"/>
            <a:t>$</a:t>
          </a:r>
          <a:r>
            <a:rPr lang="en-CA" sz="2600" dirty="0" smtClean="0"/>
            <a:t>1,305,210 </a:t>
          </a:r>
          <a:r>
            <a:rPr lang="en-CA" sz="2600" dirty="0" smtClean="0"/>
            <a:t>annual payment</a:t>
          </a:r>
          <a:endParaRPr lang="en-CA" sz="2600" dirty="0"/>
        </a:p>
      </dgm:t>
    </dgm:pt>
    <dgm:pt modelId="{55FBD6A4-A008-432B-86A5-8FEC4A68B2EE}" type="parTrans" cxnId="{D36A570B-B975-420D-A1F4-8FA26BD265ED}">
      <dgm:prSet/>
      <dgm:spPr/>
      <dgm:t>
        <a:bodyPr/>
        <a:lstStyle/>
        <a:p>
          <a:endParaRPr lang="en-CA"/>
        </a:p>
      </dgm:t>
    </dgm:pt>
    <dgm:pt modelId="{4FE0D5B9-7FCA-48AB-AD3D-532DEE861CA6}" type="sibTrans" cxnId="{D36A570B-B975-420D-A1F4-8FA26BD265ED}">
      <dgm:prSet/>
      <dgm:spPr/>
      <dgm:t>
        <a:bodyPr/>
        <a:lstStyle/>
        <a:p>
          <a:endParaRPr lang="en-CA"/>
        </a:p>
      </dgm:t>
    </dgm:pt>
    <dgm:pt modelId="{1A8B5A46-FD57-4A27-BC89-8EE32CCF6540}">
      <dgm:prSet phldrT="[Text]" custT="1"/>
      <dgm:spPr/>
      <dgm:t>
        <a:bodyPr/>
        <a:lstStyle/>
        <a:p>
          <a:r>
            <a:rPr lang="en-CA" sz="2600" dirty="0" smtClean="0"/>
            <a:t>30 year investment period</a:t>
          </a:r>
          <a:endParaRPr lang="en-CA" sz="2600" dirty="0"/>
        </a:p>
      </dgm:t>
    </dgm:pt>
    <dgm:pt modelId="{0807FDF0-90E0-40D1-BB44-46C3C3980B54}" type="parTrans" cxnId="{EFA23DB9-4EF6-4D0A-BC55-D17B2B934F4E}">
      <dgm:prSet/>
      <dgm:spPr/>
      <dgm:t>
        <a:bodyPr/>
        <a:lstStyle/>
        <a:p>
          <a:endParaRPr lang="en-CA"/>
        </a:p>
      </dgm:t>
    </dgm:pt>
    <dgm:pt modelId="{6E7C8FBB-7271-4694-8DFD-DD252DACE0FE}" type="sibTrans" cxnId="{EFA23DB9-4EF6-4D0A-BC55-D17B2B934F4E}">
      <dgm:prSet/>
      <dgm:spPr/>
      <dgm:t>
        <a:bodyPr/>
        <a:lstStyle/>
        <a:p>
          <a:endParaRPr lang="en-CA"/>
        </a:p>
      </dgm:t>
    </dgm:pt>
    <dgm:pt modelId="{BE9E5C16-AD9D-4163-9127-0E13C0C6AC1C}">
      <dgm:prSet phldrT="[Text]" custT="1"/>
      <dgm:spPr/>
      <dgm:t>
        <a:bodyPr/>
        <a:lstStyle/>
        <a:p>
          <a:r>
            <a:rPr lang="en-CA" sz="2600" dirty="0" smtClean="0"/>
            <a:t>$</a:t>
          </a:r>
          <a:r>
            <a:rPr lang="en-CA" sz="2600" dirty="0" smtClean="0"/>
            <a:t>438,950 </a:t>
          </a:r>
          <a:r>
            <a:rPr lang="en-CA" sz="2600" dirty="0" smtClean="0"/>
            <a:t>annual return</a:t>
          </a:r>
          <a:endParaRPr lang="en-CA" sz="2600" dirty="0"/>
        </a:p>
      </dgm:t>
    </dgm:pt>
    <dgm:pt modelId="{BFB3B7E0-0472-486A-B847-DB002507391D}" type="parTrans" cxnId="{859DDE58-0781-4B16-ADA1-F1C5B5C19416}">
      <dgm:prSet/>
      <dgm:spPr/>
      <dgm:t>
        <a:bodyPr/>
        <a:lstStyle/>
        <a:p>
          <a:endParaRPr lang="en-CA"/>
        </a:p>
      </dgm:t>
    </dgm:pt>
    <dgm:pt modelId="{461D8288-FB76-4D2C-9880-23695A9232C9}" type="sibTrans" cxnId="{859DDE58-0781-4B16-ADA1-F1C5B5C19416}">
      <dgm:prSet/>
      <dgm:spPr/>
      <dgm:t>
        <a:bodyPr/>
        <a:lstStyle/>
        <a:p>
          <a:endParaRPr lang="en-CA"/>
        </a:p>
      </dgm:t>
    </dgm:pt>
    <dgm:pt modelId="{44FBCEBA-A86E-D842-945B-2BF5805B16AB}">
      <dgm:prSet phldrT="[Text]" custT="1"/>
      <dgm:spPr/>
      <dgm:t>
        <a:bodyPr/>
        <a:lstStyle/>
        <a:p>
          <a:r>
            <a:rPr lang="en-CA" sz="2600" dirty="0" smtClean="0"/>
            <a:t>$</a:t>
          </a:r>
          <a:r>
            <a:rPr lang="en-CA" sz="2600" dirty="0" smtClean="0"/>
            <a:t>4,389,530 </a:t>
          </a:r>
          <a:r>
            <a:rPr lang="en-CA" sz="2600" dirty="0" smtClean="0"/>
            <a:t>initial investment</a:t>
          </a:r>
          <a:endParaRPr lang="en-CA" sz="2600" dirty="0"/>
        </a:p>
      </dgm:t>
    </dgm:pt>
    <dgm:pt modelId="{EB1608B9-C20C-8B46-A64E-7ACB014F2EA4}" type="parTrans" cxnId="{D681C732-A71A-4E42-8B43-885F9516803F}">
      <dgm:prSet/>
      <dgm:spPr/>
      <dgm:t>
        <a:bodyPr/>
        <a:lstStyle/>
        <a:p>
          <a:endParaRPr lang="en-US"/>
        </a:p>
      </dgm:t>
    </dgm:pt>
    <dgm:pt modelId="{0D6AC002-5B8E-354D-B500-73EC661BAAC9}" type="sibTrans" cxnId="{D681C732-A71A-4E42-8B43-885F9516803F}">
      <dgm:prSet/>
      <dgm:spPr/>
      <dgm:t>
        <a:bodyPr/>
        <a:lstStyle/>
        <a:p>
          <a:endParaRPr lang="en-US"/>
        </a:p>
      </dgm:t>
    </dgm:pt>
    <dgm:pt modelId="{58BE8990-6DC5-EC42-BFF9-C63867362B02}">
      <dgm:prSet phldrT="[Text]" custT="1"/>
      <dgm:spPr/>
      <dgm:t>
        <a:bodyPr/>
        <a:lstStyle/>
        <a:p>
          <a:r>
            <a:rPr lang="en-CA" sz="2600" dirty="0" smtClean="0"/>
            <a:t>$</a:t>
          </a:r>
          <a:r>
            <a:rPr lang="en-CA" sz="2600" dirty="0" smtClean="0"/>
            <a:t>17,558,120 </a:t>
          </a:r>
          <a:r>
            <a:rPr lang="en-CA" sz="2600" dirty="0" smtClean="0"/>
            <a:t>loan</a:t>
          </a:r>
          <a:endParaRPr lang="en-CA" sz="2600" dirty="0"/>
        </a:p>
      </dgm:t>
    </dgm:pt>
    <dgm:pt modelId="{2BB1F357-EFB7-804F-9F08-ED085E719E37}" type="parTrans" cxnId="{6965DD81-75D1-DF42-8B6D-2FBCCDEE9C39}">
      <dgm:prSet/>
      <dgm:spPr/>
      <dgm:t>
        <a:bodyPr/>
        <a:lstStyle/>
        <a:p>
          <a:endParaRPr lang="en-US"/>
        </a:p>
      </dgm:t>
    </dgm:pt>
    <dgm:pt modelId="{9E896D70-AB4D-BF46-99D6-5772DD1A6C9B}" type="sibTrans" cxnId="{6965DD81-75D1-DF42-8B6D-2FBCCDEE9C39}">
      <dgm:prSet/>
      <dgm:spPr/>
      <dgm:t>
        <a:bodyPr/>
        <a:lstStyle/>
        <a:p>
          <a:endParaRPr lang="en-US"/>
        </a:p>
      </dgm:t>
    </dgm:pt>
    <dgm:pt modelId="{9036DB0B-2729-A544-A755-5F051D469972}">
      <dgm:prSet phldrT="[Text]" custT="1"/>
      <dgm:spPr/>
      <dgm:t>
        <a:bodyPr/>
        <a:lstStyle/>
        <a:p>
          <a:endParaRPr lang="en-CA" sz="2600" dirty="0"/>
        </a:p>
      </dgm:t>
    </dgm:pt>
    <dgm:pt modelId="{F2188A83-E688-E744-9939-E1D6784898E6}" type="parTrans" cxnId="{E04A1F3F-9698-E04D-8113-E6ACCB84BEBF}">
      <dgm:prSet/>
      <dgm:spPr/>
      <dgm:t>
        <a:bodyPr/>
        <a:lstStyle/>
        <a:p>
          <a:endParaRPr lang="en-US"/>
        </a:p>
      </dgm:t>
    </dgm:pt>
    <dgm:pt modelId="{A0193BB4-CB12-DB4D-8A4B-74C31668572F}" type="sibTrans" cxnId="{E04A1F3F-9698-E04D-8113-E6ACCB84BEBF}">
      <dgm:prSet/>
      <dgm:spPr/>
      <dgm:t>
        <a:bodyPr/>
        <a:lstStyle/>
        <a:p>
          <a:endParaRPr lang="en-US"/>
        </a:p>
      </dgm:t>
    </dgm:pt>
    <dgm:pt modelId="{FD253C43-6C7D-2443-9BB7-E55D58FF312E}">
      <dgm:prSet phldrT="[Text]" custT="1"/>
      <dgm:spPr/>
      <dgm:t>
        <a:bodyPr/>
        <a:lstStyle/>
        <a:p>
          <a:endParaRPr lang="en-CA" sz="2600" dirty="0"/>
        </a:p>
      </dgm:t>
    </dgm:pt>
    <dgm:pt modelId="{1A3991EE-A617-1A4C-8727-35B20C83EB1E}" type="parTrans" cxnId="{DE976902-4A02-DF43-B40B-E586512D7559}">
      <dgm:prSet/>
      <dgm:spPr/>
      <dgm:t>
        <a:bodyPr/>
        <a:lstStyle/>
        <a:p>
          <a:endParaRPr lang="en-US"/>
        </a:p>
      </dgm:t>
    </dgm:pt>
    <dgm:pt modelId="{1BB7B19C-D976-CE41-91C5-315D787CA36A}" type="sibTrans" cxnId="{DE976902-4A02-DF43-B40B-E586512D7559}">
      <dgm:prSet/>
      <dgm:spPr/>
      <dgm:t>
        <a:bodyPr/>
        <a:lstStyle/>
        <a:p>
          <a:endParaRPr lang="en-US"/>
        </a:p>
      </dgm:t>
    </dgm:pt>
    <dgm:pt modelId="{3E1FFECE-3AD5-46DC-BF5C-97FCEC4FB5B4}" type="pres">
      <dgm:prSet presAssocID="{BAC53C6F-0161-4ABE-AEF0-68F919823919}" presName="Name0" presStyleCnt="0">
        <dgm:presLayoutVars>
          <dgm:dir/>
          <dgm:animLvl val="lvl"/>
          <dgm:resizeHandles val="exact"/>
        </dgm:presLayoutVars>
      </dgm:prSet>
      <dgm:spPr/>
      <dgm:t>
        <a:bodyPr/>
        <a:lstStyle/>
        <a:p>
          <a:endParaRPr lang="en-CA"/>
        </a:p>
      </dgm:t>
    </dgm:pt>
    <dgm:pt modelId="{B183D7BD-4F94-4793-BB5C-477D1E70E582}" type="pres">
      <dgm:prSet presAssocID="{ED3C4877-1320-4148-A565-F10C257FF702}" presName="linNode" presStyleCnt="0"/>
      <dgm:spPr/>
    </dgm:pt>
    <dgm:pt modelId="{AE9E13C4-778E-46EF-A340-91B10C166040}" type="pres">
      <dgm:prSet presAssocID="{ED3C4877-1320-4148-A565-F10C257FF702}" presName="parentText" presStyleLbl="node1" presStyleIdx="0" presStyleCnt="2">
        <dgm:presLayoutVars>
          <dgm:chMax val="1"/>
          <dgm:bulletEnabled val="1"/>
        </dgm:presLayoutVars>
      </dgm:prSet>
      <dgm:spPr/>
      <dgm:t>
        <a:bodyPr/>
        <a:lstStyle/>
        <a:p>
          <a:endParaRPr lang="en-CA"/>
        </a:p>
      </dgm:t>
    </dgm:pt>
    <dgm:pt modelId="{6D955E11-6150-4915-979C-D4DF34AF7D56}" type="pres">
      <dgm:prSet presAssocID="{ED3C4877-1320-4148-A565-F10C257FF702}" presName="descendantText" presStyleLbl="alignAccFollowNode1" presStyleIdx="0" presStyleCnt="2">
        <dgm:presLayoutVars>
          <dgm:bulletEnabled val="1"/>
        </dgm:presLayoutVars>
      </dgm:prSet>
      <dgm:spPr/>
      <dgm:t>
        <a:bodyPr/>
        <a:lstStyle/>
        <a:p>
          <a:endParaRPr lang="en-CA"/>
        </a:p>
      </dgm:t>
    </dgm:pt>
    <dgm:pt modelId="{E2337C0D-6ACE-4834-BA6D-2DD6126283DD}" type="pres">
      <dgm:prSet presAssocID="{E4DA8DAC-FA79-463B-997A-B84D7EB502EB}" presName="sp" presStyleCnt="0"/>
      <dgm:spPr/>
    </dgm:pt>
    <dgm:pt modelId="{9C3318A3-FAE4-467C-B2B4-C265EFB1F240}" type="pres">
      <dgm:prSet presAssocID="{1C4A9BD5-F12A-4BB5-AD04-BEC4CC1950E1}" presName="linNode" presStyleCnt="0"/>
      <dgm:spPr/>
    </dgm:pt>
    <dgm:pt modelId="{7DE38E44-53DF-492D-A251-E6C38A37EE9C}" type="pres">
      <dgm:prSet presAssocID="{1C4A9BD5-F12A-4BB5-AD04-BEC4CC1950E1}" presName="parentText" presStyleLbl="node1" presStyleIdx="1" presStyleCnt="2">
        <dgm:presLayoutVars>
          <dgm:chMax val="1"/>
          <dgm:bulletEnabled val="1"/>
        </dgm:presLayoutVars>
      </dgm:prSet>
      <dgm:spPr/>
      <dgm:t>
        <a:bodyPr/>
        <a:lstStyle/>
        <a:p>
          <a:endParaRPr lang="en-CA"/>
        </a:p>
      </dgm:t>
    </dgm:pt>
    <dgm:pt modelId="{94F18F22-68B4-4FF7-8B55-BF7087D4715F}" type="pres">
      <dgm:prSet presAssocID="{1C4A9BD5-F12A-4BB5-AD04-BEC4CC1950E1}" presName="descendantText" presStyleLbl="alignAccFollowNode1" presStyleIdx="1" presStyleCnt="2">
        <dgm:presLayoutVars>
          <dgm:bulletEnabled val="1"/>
        </dgm:presLayoutVars>
      </dgm:prSet>
      <dgm:spPr/>
      <dgm:t>
        <a:bodyPr/>
        <a:lstStyle/>
        <a:p>
          <a:endParaRPr lang="en-CA"/>
        </a:p>
      </dgm:t>
    </dgm:pt>
  </dgm:ptLst>
  <dgm:cxnLst>
    <dgm:cxn modelId="{59B3BF37-D06E-E44B-871B-0D68EE81B95F}" type="presOf" srcId="{93F5FC97-C6BA-44FC-8B60-1398BE2078CB}" destId="{6D955E11-6150-4915-979C-D4DF34AF7D56}" srcOrd="0" destOrd="1" presId="urn:microsoft.com/office/officeart/2005/8/layout/vList5"/>
    <dgm:cxn modelId="{1C5EA909-D688-734A-8496-F20E6CFD1867}" type="presOf" srcId="{9036DB0B-2729-A544-A755-5F051D469972}" destId="{6D955E11-6150-4915-979C-D4DF34AF7D56}" srcOrd="0" destOrd="5" presId="urn:microsoft.com/office/officeart/2005/8/layout/vList5"/>
    <dgm:cxn modelId="{6965DD81-75D1-DF42-8B6D-2FBCCDEE9C39}" srcId="{1C4A9BD5-F12A-4BB5-AD04-BEC4CC1950E1}" destId="{58BE8990-6DC5-EC42-BFF9-C63867362B02}" srcOrd="2" destOrd="0" parTransId="{2BB1F357-EFB7-804F-9F08-ED085E719E37}" sibTransId="{9E896D70-AB4D-BF46-99D6-5772DD1A6C9B}"/>
    <dgm:cxn modelId="{3E258605-25D7-6043-A271-9A0E36F40CD8}" type="presOf" srcId="{ED3C4877-1320-4148-A565-F10C257FF702}" destId="{AE9E13C4-778E-46EF-A340-91B10C166040}" srcOrd="0" destOrd="0" presId="urn:microsoft.com/office/officeart/2005/8/layout/vList5"/>
    <dgm:cxn modelId="{8FF4700A-5559-3F42-803B-D1623C1B5545}" type="presOf" srcId="{BAC53C6F-0161-4ABE-AEF0-68F919823919}" destId="{3E1FFECE-3AD5-46DC-BF5C-97FCEC4FB5B4}" srcOrd="0" destOrd="0" presId="urn:microsoft.com/office/officeart/2005/8/layout/vList5"/>
    <dgm:cxn modelId="{BE197402-92FF-415E-8E5A-02A3C50C7CED}" srcId="{ED3C4877-1320-4148-A565-F10C257FF702}" destId="{93F5FC97-C6BA-44FC-8B60-1398BE2078CB}" srcOrd="1" destOrd="0" parTransId="{AFFBF414-B9AC-4BB5-8499-FA508E21EF4F}" sibTransId="{E96CAF75-2C7F-43C2-8614-E7DEB0BAA35E}"/>
    <dgm:cxn modelId="{0E7F3946-2CA5-CB47-8D44-77005092BB63}" type="presOf" srcId="{1A8B5A46-FD57-4A27-BC89-8EE32CCF6540}" destId="{6D955E11-6150-4915-979C-D4DF34AF7D56}" srcOrd="0" destOrd="2" presId="urn:microsoft.com/office/officeart/2005/8/layout/vList5"/>
    <dgm:cxn modelId="{D36A570B-B975-420D-A1F4-8FA26BD265ED}" srcId="{1C4A9BD5-F12A-4BB5-AD04-BEC4CC1950E1}" destId="{754B836A-4F2D-4115-9F8D-F45E7411223B}" srcOrd="3" destOrd="0" parTransId="{55FBD6A4-A008-432B-86A5-8FEC4A68B2EE}" sibTransId="{4FE0D5B9-7FCA-48AB-AD3D-532DEE861CA6}"/>
    <dgm:cxn modelId="{1180FEF1-4D68-7845-B78C-A095A6A713E0}" type="presOf" srcId="{58BE8990-6DC5-EC42-BFF9-C63867362B02}" destId="{94F18F22-68B4-4FF7-8B55-BF7087D4715F}" srcOrd="0" destOrd="2" presId="urn:microsoft.com/office/officeart/2005/8/layout/vList5"/>
    <dgm:cxn modelId="{EFA23DB9-4EF6-4D0A-BC55-D17B2B934F4E}" srcId="{ED3C4877-1320-4148-A565-F10C257FF702}" destId="{1A8B5A46-FD57-4A27-BC89-8EE32CCF6540}" srcOrd="2" destOrd="0" parTransId="{0807FDF0-90E0-40D1-BB44-46C3C3980B54}" sibTransId="{6E7C8FBB-7271-4694-8DFD-DD252DACE0FE}"/>
    <dgm:cxn modelId="{2E7A79A9-2D5F-E442-8431-8CD0D732106F}" type="presOf" srcId="{1C4A9BD5-F12A-4BB5-AD04-BEC4CC1950E1}" destId="{7DE38E44-53DF-492D-A251-E6C38A37EE9C}" srcOrd="0" destOrd="0" presId="urn:microsoft.com/office/officeart/2005/8/layout/vList5"/>
    <dgm:cxn modelId="{C3792AFD-1C67-8942-BE47-01B1C8294A3F}" type="presOf" srcId="{CC51A9AF-561D-4A81-B5D8-7DAFF5FE9535}" destId="{94F18F22-68B4-4FF7-8B55-BF7087D4715F}" srcOrd="0" destOrd="1" presId="urn:microsoft.com/office/officeart/2005/8/layout/vList5"/>
    <dgm:cxn modelId="{E7B32F73-B1F7-9A4E-A990-35448B2D4017}" type="presOf" srcId="{44FBCEBA-A86E-D842-945B-2BF5805B16AB}" destId="{6D955E11-6150-4915-979C-D4DF34AF7D56}" srcOrd="0" destOrd="3" presId="urn:microsoft.com/office/officeart/2005/8/layout/vList5"/>
    <dgm:cxn modelId="{DE976902-4A02-DF43-B40B-E586512D7559}" srcId="{ED3C4877-1320-4148-A565-F10C257FF702}" destId="{FD253C43-6C7D-2443-9BB7-E55D58FF312E}" srcOrd="0" destOrd="0" parTransId="{1A3991EE-A617-1A4C-8727-35B20C83EB1E}" sibTransId="{1BB7B19C-D976-CE41-91C5-315D787CA36A}"/>
    <dgm:cxn modelId="{032E6376-C2CA-4DCC-AD7F-E0AF13C02F1C}" srcId="{BAC53C6F-0161-4ABE-AEF0-68F919823919}" destId="{1C4A9BD5-F12A-4BB5-AD04-BEC4CC1950E1}" srcOrd="1" destOrd="0" parTransId="{A9A89AE5-EC80-43FE-80A0-6D47D0D29ED7}" sibTransId="{33E2B825-0748-4697-A5A3-110FD9FC4BD8}"/>
    <dgm:cxn modelId="{B1986745-AFEF-3943-9FB7-FA12D81863B6}" type="presOf" srcId="{3570E512-BD6A-4227-80A1-F342A4C6AB1B}" destId="{94F18F22-68B4-4FF7-8B55-BF7087D4715F}" srcOrd="0" destOrd="0" presId="urn:microsoft.com/office/officeart/2005/8/layout/vList5"/>
    <dgm:cxn modelId="{859DDE58-0781-4B16-ADA1-F1C5B5C19416}" srcId="{ED3C4877-1320-4148-A565-F10C257FF702}" destId="{BE9E5C16-AD9D-4163-9127-0E13C0C6AC1C}" srcOrd="4" destOrd="0" parTransId="{BFB3B7E0-0472-486A-B847-DB002507391D}" sibTransId="{461D8288-FB76-4D2C-9880-23695A9232C9}"/>
    <dgm:cxn modelId="{3A5A5293-8616-41FE-A99F-F908CC1A2825}" srcId="{BAC53C6F-0161-4ABE-AEF0-68F919823919}" destId="{ED3C4877-1320-4148-A565-F10C257FF702}" srcOrd="0" destOrd="0" parTransId="{AFFE1A6F-9AE8-442C-A7D5-9706E9638956}" sibTransId="{E4DA8DAC-FA79-463B-997A-B84D7EB502EB}"/>
    <dgm:cxn modelId="{7A4FD5A8-825F-184B-9F1A-65854B4DE8B9}" type="presOf" srcId="{FD253C43-6C7D-2443-9BB7-E55D58FF312E}" destId="{6D955E11-6150-4915-979C-D4DF34AF7D56}" srcOrd="0" destOrd="0" presId="urn:microsoft.com/office/officeart/2005/8/layout/vList5"/>
    <dgm:cxn modelId="{D681C732-A71A-4E42-8B43-885F9516803F}" srcId="{ED3C4877-1320-4148-A565-F10C257FF702}" destId="{44FBCEBA-A86E-D842-945B-2BF5805B16AB}" srcOrd="3" destOrd="0" parTransId="{EB1608B9-C20C-8B46-A64E-7ACB014F2EA4}" sibTransId="{0D6AC002-5B8E-354D-B500-73EC661BAAC9}"/>
    <dgm:cxn modelId="{57C6BF7B-A513-6C41-A2B8-6AA2626EA0F3}" type="presOf" srcId="{754B836A-4F2D-4115-9F8D-F45E7411223B}" destId="{94F18F22-68B4-4FF7-8B55-BF7087D4715F}" srcOrd="0" destOrd="3" presId="urn:microsoft.com/office/officeart/2005/8/layout/vList5"/>
    <dgm:cxn modelId="{F49AA310-E6F4-4CD3-A562-281760D01588}" srcId="{1C4A9BD5-F12A-4BB5-AD04-BEC4CC1950E1}" destId="{CC51A9AF-561D-4A81-B5D8-7DAFF5FE9535}" srcOrd="1" destOrd="0" parTransId="{18A693F4-AE0E-45C3-A768-38510588A7FC}" sibTransId="{1D76E2F6-2629-45FA-860C-311B06CABB0A}"/>
    <dgm:cxn modelId="{03722E5A-B1CF-445C-8C2F-A534016C581E}" srcId="{1C4A9BD5-F12A-4BB5-AD04-BEC4CC1950E1}" destId="{3570E512-BD6A-4227-80A1-F342A4C6AB1B}" srcOrd="0" destOrd="0" parTransId="{D612D7AA-8C68-4123-BFAD-0B0B3BB0D795}" sibTransId="{5F7D47E4-25AD-4D4A-AA4D-E708774E90C4}"/>
    <dgm:cxn modelId="{1089A416-C3A0-6B40-9E30-614232BFBAA5}" type="presOf" srcId="{BE9E5C16-AD9D-4163-9127-0E13C0C6AC1C}" destId="{6D955E11-6150-4915-979C-D4DF34AF7D56}" srcOrd="0" destOrd="4" presId="urn:microsoft.com/office/officeart/2005/8/layout/vList5"/>
    <dgm:cxn modelId="{E04A1F3F-9698-E04D-8113-E6ACCB84BEBF}" srcId="{ED3C4877-1320-4148-A565-F10C257FF702}" destId="{9036DB0B-2729-A544-A755-5F051D469972}" srcOrd="5" destOrd="0" parTransId="{F2188A83-E688-E744-9939-E1D6784898E6}" sibTransId="{A0193BB4-CB12-DB4D-8A4B-74C31668572F}"/>
    <dgm:cxn modelId="{AE13DCCD-19C3-7A46-9D2D-92AF7D63FC17}" type="presParOf" srcId="{3E1FFECE-3AD5-46DC-BF5C-97FCEC4FB5B4}" destId="{B183D7BD-4F94-4793-BB5C-477D1E70E582}" srcOrd="0" destOrd="0" presId="urn:microsoft.com/office/officeart/2005/8/layout/vList5"/>
    <dgm:cxn modelId="{E0F18D43-043E-D64C-9797-575487141B9B}" type="presParOf" srcId="{B183D7BD-4F94-4793-BB5C-477D1E70E582}" destId="{AE9E13C4-778E-46EF-A340-91B10C166040}" srcOrd="0" destOrd="0" presId="urn:microsoft.com/office/officeart/2005/8/layout/vList5"/>
    <dgm:cxn modelId="{74F17CF7-8050-4047-9919-C56A34AE821C}" type="presParOf" srcId="{B183D7BD-4F94-4793-BB5C-477D1E70E582}" destId="{6D955E11-6150-4915-979C-D4DF34AF7D56}" srcOrd="1" destOrd="0" presId="urn:microsoft.com/office/officeart/2005/8/layout/vList5"/>
    <dgm:cxn modelId="{087CBCAD-FA21-644A-BCF3-92EB31A5FD8F}" type="presParOf" srcId="{3E1FFECE-3AD5-46DC-BF5C-97FCEC4FB5B4}" destId="{E2337C0D-6ACE-4834-BA6D-2DD6126283DD}" srcOrd="1" destOrd="0" presId="urn:microsoft.com/office/officeart/2005/8/layout/vList5"/>
    <dgm:cxn modelId="{37DB2413-0E08-8241-87C7-CFC51260F14A}" type="presParOf" srcId="{3E1FFECE-3AD5-46DC-BF5C-97FCEC4FB5B4}" destId="{9C3318A3-FAE4-467C-B2B4-C265EFB1F240}" srcOrd="2" destOrd="0" presId="urn:microsoft.com/office/officeart/2005/8/layout/vList5"/>
    <dgm:cxn modelId="{8D871DE1-C53B-B24D-8F04-9689795D67FE}" type="presParOf" srcId="{9C3318A3-FAE4-467C-B2B4-C265EFB1F240}" destId="{7DE38E44-53DF-492D-A251-E6C38A37EE9C}" srcOrd="0" destOrd="0" presId="urn:microsoft.com/office/officeart/2005/8/layout/vList5"/>
    <dgm:cxn modelId="{BDAAE970-5938-B447-ABD6-B32BBBA67247}" type="presParOf" srcId="{9C3318A3-FAE4-467C-B2B4-C265EFB1F240}" destId="{94F18F22-68B4-4FF7-8B55-BF7087D4715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FD17A0-7E3A-4D6D-83B7-2CC4D720C73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3050B716-E85C-4558-8A62-E62AC398B0F3}">
      <dgm:prSet phldrT="[Text]"/>
      <dgm:spPr/>
      <dgm:t>
        <a:bodyPr/>
        <a:lstStyle/>
        <a:p>
          <a:r>
            <a:rPr lang="en-CA" dirty="0" smtClean="0"/>
            <a:t>Capital Cost</a:t>
          </a:r>
          <a:endParaRPr lang="en-CA" dirty="0"/>
        </a:p>
      </dgm:t>
    </dgm:pt>
    <dgm:pt modelId="{98E3209D-D301-4F4F-A3BC-0FA67FA0D0A5}" type="parTrans" cxnId="{50CC954D-50DF-4985-86C6-1B1C5235EE0F}">
      <dgm:prSet/>
      <dgm:spPr/>
      <dgm:t>
        <a:bodyPr/>
        <a:lstStyle/>
        <a:p>
          <a:endParaRPr lang="en-CA"/>
        </a:p>
      </dgm:t>
    </dgm:pt>
    <dgm:pt modelId="{CF1E8A00-7850-41E5-8837-CD8613116496}" type="sibTrans" cxnId="{50CC954D-50DF-4985-86C6-1B1C5235EE0F}">
      <dgm:prSet/>
      <dgm:spPr/>
      <dgm:t>
        <a:bodyPr/>
        <a:lstStyle/>
        <a:p>
          <a:endParaRPr lang="en-CA"/>
        </a:p>
      </dgm:t>
    </dgm:pt>
    <dgm:pt modelId="{9E504CAA-6604-4E01-B5D6-935CAA156EC7}">
      <dgm:prSet phldrT="[Text]" custT="1"/>
      <dgm:spPr/>
      <dgm:t>
        <a:bodyPr/>
        <a:lstStyle/>
        <a:p>
          <a:r>
            <a:rPr lang="en-CA" sz="2400" dirty="0" smtClean="0"/>
            <a:t>All Engineering, Material, Installation, Testing and Project Management</a:t>
          </a:r>
          <a:endParaRPr lang="en-CA" sz="2400" dirty="0"/>
        </a:p>
      </dgm:t>
    </dgm:pt>
    <dgm:pt modelId="{B38CD264-B5F8-46CD-BB63-BABDC9405F6D}" type="parTrans" cxnId="{4753654E-490A-4698-9D11-3923583FC58B}">
      <dgm:prSet/>
      <dgm:spPr/>
      <dgm:t>
        <a:bodyPr/>
        <a:lstStyle/>
        <a:p>
          <a:endParaRPr lang="en-CA"/>
        </a:p>
      </dgm:t>
    </dgm:pt>
    <dgm:pt modelId="{A2EBC180-9895-4F67-9E65-761563C8B622}" type="sibTrans" cxnId="{4753654E-490A-4698-9D11-3923583FC58B}">
      <dgm:prSet/>
      <dgm:spPr/>
      <dgm:t>
        <a:bodyPr/>
        <a:lstStyle/>
        <a:p>
          <a:endParaRPr lang="en-CA"/>
        </a:p>
      </dgm:t>
    </dgm:pt>
    <dgm:pt modelId="{4FFCEBDF-088A-4BED-9E3D-65BEFA1B88E3}">
      <dgm:prSet phldrT="[Text]" custT="1"/>
      <dgm:spPr/>
      <dgm:t>
        <a:bodyPr/>
        <a:lstStyle/>
        <a:p>
          <a:r>
            <a:rPr lang="en-CA" sz="2400" dirty="0" smtClean="0"/>
            <a:t>$81,648,000</a:t>
          </a:r>
          <a:endParaRPr lang="en-CA" sz="2400" dirty="0"/>
        </a:p>
      </dgm:t>
    </dgm:pt>
    <dgm:pt modelId="{FB6E48B2-61FF-4005-A0D0-276A9AB64D0E}" type="parTrans" cxnId="{3E6BFF8D-4EEB-47F6-BBDF-2DC74104EBF9}">
      <dgm:prSet/>
      <dgm:spPr/>
      <dgm:t>
        <a:bodyPr/>
        <a:lstStyle/>
        <a:p>
          <a:endParaRPr lang="en-CA"/>
        </a:p>
      </dgm:t>
    </dgm:pt>
    <dgm:pt modelId="{963E7A88-2561-44C8-B814-9F1C1F4F2E27}" type="sibTrans" cxnId="{3E6BFF8D-4EEB-47F6-BBDF-2DC74104EBF9}">
      <dgm:prSet/>
      <dgm:spPr/>
      <dgm:t>
        <a:bodyPr/>
        <a:lstStyle/>
        <a:p>
          <a:endParaRPr lang="en-CA"/>
        </a:p>
      </dgm:t>
    </dgm:pt>
    <dgm:pt modelId="{A494C7E5-A343-47B0-9A2B-467AEBE298C5}">
      <dgm:prSet phldrT="[Text]" custT="1"/>
      <dgm:spPr/>
      <dgm:t>
        <a:bodyPr/>
        <a:lstStyle/>
        <a:p>
          <a:r>
            <a:rPr lang="en-CA" sz="2400" dirty="0" smtClean="0"/>
            <a:t>Target completion for all mains </a:t>
          </a:r>
          <a:r>
            <a:rPr lang="en-CA" sz="2400" dirty="0" smtClean="0"/>
            <a:t>September 2017</a:t>
          </a:r>
          <a:endParaRPr lang="en-CA" sz="2400" dirty="0"/>
        </a:p>
      </dgm:t>
    </dgm:pt>
    <dgm:pt modelId="{30E66B6C-B5BF-4C47-8EDF-8A1DEDB5EF36}" type="parTrans" cxnId="{EFDDA4C4-35E9-4FEB-91E0-3C8D17B40554}">
      <dgm:prSet/>
      <dgm:spPr/>
      <dgm:t>
        <a:bodyPr/>
        <a:lstStyle/>
        <a:p>
          <a:endParaRPr lang="en-CA"/>
        </a:p>
      </dgm:t>
    </dgm:pt>
    <dgm:pt modelId="{19837A94-CE05-481A-983F-46B04D32F9C6}" type="sibTrans" cxnId="{EFDDA4C4-35E9-4FEB-91E0-3C8D17B40554}">
      <dgm:prSet/>
      <dgm:spPr/>
      <dgm:t>
        <a:bodyPr/>
        <a:lstStyle/>
        <a:p>
          <a:endParaRPr lang="en-CA"/>
        </a:p>
      </dgm:t>
    </dgm:pt>
    <dgm:pt modelId="{7DDDECBE-1F1E-4AE1-89B4-B96CF11B93E9}">
      <dgm:prSet phldrT="[Text]" custT="1"/>
      <dgm:spPr/>
      <dgm:t>
        <a:bodyPr/>
        <a:lstStyle/>
        <a:p>
          <a:r>
            <a:rPr lang="en-CA" sz="2400" dirty="0" smtClean="0"/>
            <a:t>3 Phases for mains</a:t>
          </a:r>
          <a:endParaRPr lang="en-CA" sz="2400" dirty="0"/>
        </a:p>
      </dgm:t>
    </dgm:pt>
    <dgm:pt modelId="{CFA369FA-1736-4CEC-871F-C76C2E3B6A6C}" type="parTrans" cxnId="{9794CF48-5DB9-4151-8CC0-95C623672A36}">
      <dgm:prSet/>
      <dgm:spPr/>
      <dgm:t>
        <a:bodyPr/>
        <a:lstStyle/>
        <a:p>
          <a:endParaRPr lang="en-CA"/>
        </a:p>
      </dgm:t>
    </dgm:pt>
    <dgm:pt modelId="{3EC2B2FA-B72C-4461-A80F-54116DB6400C}" type="sibTrans" cxnId="{9794CF48-5DB9-4151-8CC0-95C623672A36}">
      <dgm:prSet/>
      <dgm:spPr/>
      <dgm:t>
        <a:bodyPr/>
        <a:lstStyle/>
        <a:p>
          <a:endParaRPr lang="en-CA"/>
        </a:p>
      </dgm:t>
    </dgm:pt>
    <dgm:pt modelId="{58079669-5A61-4089-A72D-815D01B34070}" type="pres">
      <dgm:prSet presAssocID="{A1FD17A0-7E3A-4D6D-83B7-2CC4D720C739}" presName="Name0" presStyleCnt="0">
        <dgm:presLayoutVars>
          <dgm:dir/>
          <dgm:animLvl val="lvl"/>
          <dgm:resizeHandles val="exact"/>
        </dgm:presLayoutVars>
      </dgm:prSet>
      <dgm:spPr/>
      <dgm:t>
        <a:bodyPr/>
        <a:lstStyle/>
        <a:p>
          <a:endParaRPr lang="en-CA"/>
        </a:p>
      </dgm:t>
    </dgm:pt>
    <dgm:pt modelId="{91036DD3-7ABB-4455-99D6-F5F9B36E467F}" type="pres">
      <dgm:prSet presAssocID="{3050B716-E85C-4558-8A62-E62AC398B0F3}" presName="linNode" presStyleCnt="0"/>
      <dgm:spPr/>
    </dgm:pt>
    <dgm:pt modelId="{422B5B76-505C-4EB5-A21C-498E817799B9}" type="pres">
      <dgm:prSet presAssocID="{3050B716-E85C-4558-8A62-E62AC398B0F3}" presName="parentText" presStyleLbl="node1" presStyleIdx="0" presStyleCnt="1">
        <dgm:presLayoutVars>
          <dgm:chMax val="1"/>
          <dgm:bulletEnabled val="1"/>
        </dgm:presLayoutVars>
      </dgm:prSet>
      <dgm:spPr/>
      <dgm:t>
        <a:bodyPr/>
        <a:lstStyle/>
        <a:p>
          <a:endParaRPr lang="en-CA"/>
        </a:p>
      </dgm:t>
    </dgm:pt>
    <dgm:pt modelId="{C4DA844F-BDC5-434C-B436-7AD794A6D487}" type="pres">
      <dgm:prSet presAssocID="{3050B716-E85C-4558-8A62-E62AC398B0F3}" presName="descendantText" presStyleLbl="alignAccFollowNode1" presStyleIdx="0" presStyleCnt="1">
        <dgm:presLayoutVars>
          <dgm:bulletEnabled val="1"/>
        </dgm:presLayoutVars>
      </dgm:prSet>
      <dgm:spPr/>
      <dgm:t>
        <a:bodyPr/>
        <a:lstStyle/>
        <a:p>
          <a:endParaRPr lang="en-CA"/>
        </a:p>
      </dgm:t>
    </dgm:pt>
  </dgm:ptLst>
  <dgm:cxnLst>
    <dgm:cxn modelId="{50CC954D-50DF-4985-86C6-1B1C5235EE0F}" srcId="{A1FD17A0-7E3A-4D6D-83B7-2CC4D720C739}" destId="{3050B716-E85C-4558-8A62-E62AC398B0F3}" srcOrd="0" destOrd="0" parTransId="{98E3209D-D301-4F4F-A3BC-0FA67FA0D0A5}" sibTransId="{CF1E8A00-7850-41E5-8837-CD8613116496}"/>
    <dgm:cxn modelId="{8B86B22C-76DA-47B4-B956-C990282CE31C}" type="presOf" srcId="{A494C7E5-A343-47B0-9A2B-467AEBE298C5}" destId="{C4DA844F-BDC5-434C-B436-7AD794A6D487}" srcOrd="0" destOrd="3" presId="urn:microsoft.com/office/officeart/2005/8/layout/vList5"/>
    <dgm:cxn modelId="{379DA010-2838-4B44-BFA0-63A05276DB5E}" type="presOf" srcId="{A1FD17A0-7E3A-4D6D-83B7-2CC4D720C739}" destId="{58079669-5A61-4089-A72D-815D01B34070}" srcOrd="0" destOrd="0" presId="urn:microsoft.com/office/officeart/2005/8/layout/vList5"/>
    <dgm:cxn modelId="{56BF86DD-2DF6-4005-8C4F-D78523B763AF}" type="presOf" srcId="{7DDDECBE-1F1E-4AE1-89B4-B96CF11B93E9}" destId="{C4DA844F-BDC5-434C-B436-7AD794A6D487}" srcOrd="0" destOrd="2" presId="urn:microsoft.com/office/officeart/2005/8/layout/vList5"/>
    <dgm:cxn modelId="{9794CF48-5DB9-4151-8CC0-95C623672A36}" srcId="{3050B716-E85C-4558-8A62-E62AC398B0F3}" destId="{7DDDECBE-1F1E-4AE1-89B4-B96CF11B93E9}" srcOrd="2" destOrd="0" parTransId="{CFA369FA-1736-4CEC-871F-C76C2E3B6A6C}" sibTransId="{3EC2B2FA-B72C-4461-A80F-54116DB6400C}"/>
    <dgm:cxn modelId="{B48500FD-659D-44C2-BC2E-C877FF6C2D30}" type="presOf" srcId="{4FFCEBDF-088A-4BED-9E3D-65BEFA1B88E3}" destId="{C4DA844F-BDC5-434C-B436-7AD794A6D487}" srcOrd="0" destOrd="1" presId="urn:microsoft.com/office/officeart/2005/8/layout/vList5"/>
    <dgm:cxn modelId="{360852C3-04CC-4E88-BCC8-4AC7BFB93068}" type="presOf" srcId="{3050B716-E85C-4558-8A62-E62AC398B0F3}" destId="{422B5B76-505C-4EB5-A21C-498E817799B9}" srcOrd="0" destOrd="0" presId="urn:microsoft.com/office/officeart/2005/8/layout/vList5"/>
    <dgm:cxn modelId="{4753654E-490A-4698-9D11-3923583FC58B}" srcId="{3050B716-E85C-4558-8A62-E62AC398B0F3}" destId="{9E504CAA-6604-4E01-B5D6-935CAA156EC7}" srcOrd="0" destOrd="0" parTransId="{B38CD264-B5F8-46CD-BB63-BABDC9405F6D}" sibTransId="{A2EBC180-9895-4F67-9E65-761563C8B622}"/>
    <dgm:cxn modelId="{EFDDA4C4-35E9-4FEB-91E0-3C8D17B40554}" srcId="{3050B716-E85C-4558-8A62-E62AC398B0F3}" destId="{A494C7E5-A343-47B0-9A2B-467AEBE298C5}" srcOrd="3" destOrd="0" parTransId="{30E66B6C-B5BF-4C47-8EDF-8A1DEDB5EF36}" sibTransId="{19837A94-CE05-481A-983F-46B04D32F9C6}"/>
    <dgm:cxn modelId="{3E6BFF8D-4EEB-47F6-BBDF-2DC74104EBF9}" srcId="{3050B716-E85C-4558-8A62-E62AC398B0F3}" destId="{4FFCEBDF-088A-4BED-9E3D-65BEFA1B88E3}" srcOrd="1" destOrd="0" parTransId="{FB6E48B2-61FF-4005-A0D0-276A9AB64D0E}" sibTransId="{963E7A88-2561-44C8-B814-9F1C1F4F2E27}"/>
    <dgm:cxn modelId="{B831A938-7206-4688-952C-A99C0048D013}" type="presOf" srcId="{9E504CAA-6604-4E01-B5D6-935CAA156EC7}" destId="{C4DA844F-BDC5-434C-B436-7AD794A6D487}" srcOrd="0" destOrd="0" presId="urn:microsoft.com/office/officeart/2005/8/layout/vList5"/>
    <dgm:cxn modelId="{820533C2-F69A-47DF-87F9-8102FDCD3D31}" type="presParOf" srcId="{58079669-5A61-4089-A72D-815D01B34070}" destId="{91036DD3-7ABB-4455-99D6-F5F9B36E467F}" srcOrd="0" destOrd="0" presId="urn:microsoft.com/office/officeart/2005/8/layout/vList5"/>
    <dgm:cxn modelId="{59FCBD22-C516-4F6A-80D7-24ACD6BFC61D}" type="presParOf" srcId="{91036DD3-7ABB-4455-99D6-F5F9B36E467F}" destId="{422B5B76-505C-4EB5-A21C-498E817799B9}" srcOrd="0" destOrd="0" presId="urn:microsoft.com/office/officeart/2005/8/layout/vList5"/>
    <dgm:cxn modelId="{E3C12406-18BF-416E-94B0-2EDCD7733DFB}" type="presParOf" srcId="{91036DD3-7ABB-4455-99D6-F5F9B36E467F}" destId="{C4DA844F-BDC5-434C-B436-7AD794A6D48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FD17A0-7E3A-4D6D-83B7-2CC4D720C73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F536C2F9-7460-4683-9313-2EAFE8E12936}">
      <dgm:prSet phldrT="[Text]"/>
      <dgm:spPr/>
      <dgm:t>
        <a:bodyPr/>
        <a:lstStyle/>
        <a:p>
          <a:r>
            <a:rPr lang="en-CA" dirty="0" smtClean="0"/>
            <a:t>Gas Supply</a:t>
          </a:r>
          <a:endParaRPr lang="en-CA" dirty="0"/>
        </a:p>
      </dgm:t>
    </dgm:pt>
    <dgm:pt modelId="{D4F6A3D2-EC03-4A9A-BA4F-F21FEB0FF185}" type="parTrans" cxnId="{5CE85FD3-2D40-4CCE-B4D3-0AB9B1FF02B9}">
      <dgm:prSet/>
      <dgm:spPr/>
      <dgm:t>
        <a:bodyPr/>
        <a:lstStyle/>
        <a:p>
          <a:endParaRPr lang="en-CA"/>
        </a:p>
      </dgm:t>
    </dgm:pt>
    <dgm:pt modelId="{533AFE67-40D6-4B3D-9C86-F40386E7217D}" type="sibTrans" cxnId="{5CE85FD3-2D40-4CCE-B4D3-0AB9B1FF02B9}">
      <dgm:prSet/>
      <dgm:spPr/>
      <dgm:t>
        <a:bodyPr/>
        <a:lstStyle/>
        <a:p>
          <a:endParaRPr lang="en-CA"/>
        </a:p>
      </dgm:t>
    </dgm:pt>
    <dgm:pt modelId="{A0E177EB-3E68-453A-8AE4-2E85DCF2F035}">
      <dgm:prSet phldrT="[Text]" custT="1"/>
      <dgm:spPr/>
      <dgm:t>
        <a:bodyPr/>
        <a:lstStyle/>
        <a:p>
          <a:r>
            <a:rPr lang="en-CA" sz="2400" dirty="0" smtClean="0"/>
            <a:t>Maximum Storage Volume from NCE – </a:t>
          </a:r>
          <a:r>
            <a:rPr lang="en-CA" sz="2400" dirty="0" smtClean="0"/>
            <a:t>344,600 </a:t>
          </a:r>
          <a:r>
            <a:rPr lang="en-CA" sz="2400" dirty="0" smtClean="0"/>
            <a:t>MCF</a:t>
          </a:r>
          <a:endParaRPr lang="en-CA" sz="2400" dirty="0"/>
        </a:p>
      </dgm:t>
    </dgm:pt>
    <dgm:pt modelId="{06655F77-99ED-4801-98A5-C9270FE8AB43}" type="parTrans" cxnId="{916C2275-AC42-4E45-AB2C-B07674BB6A38}">
      <dgm:prSet/>
      <dgm:spPr/>
      <dgm:t>
        <a:bodyPr/>
        <a:lstStyle/>
        <a:p>
          <a:endParaRPr lang="en-CA"/>
        </a:p>
      </dgm:t>
    </dgm:pt>
    <dgm:pt modelId="{AF655B0E-BEB2-4C5A-B8D5-934900559C25}" type="sibTrans" cxnId="{916C2275-AC42-4E45-AB2C-B07674BB6A38}">
      <dgm:prSet/>
      <dgm:spPr/>
      <dgm:t>
        <a:bodyPr/>
        <a:lstStyle/>
        <a:p>
          <a:endParaRPr lang="en-CA"/>
        </a:p>
      </dgm:t>
    </dgm:pt>
    <dgm:pt modelId="{298E547A-595F-409B-BEB6-96F6FC8A71E7}">
      <dgm:prSet phldrT="[Text]" custT="1"/>
      <dgm:spPr/>
      <dgm:t>
        <a:bodyPr/>
        <a:lstStyle/>
        <a:p>
          <a:r>
            <a:rPr lang="en-CA" sz="2400" dirty="0" smtClean="0"/>
            <a:t>Peak UGL Winter Deliveries: 340 MCFD from </a:t>
          </a:r>
          <a:r>
            <a:rPr lang="en-CA" sz="2400" dirty="0" err="1" smtClean="0"/>
            <a:t>Wingham</a:t>
          </a:r>
          <a:r>
            <a:rPr lang="en-CA" sz="2400" dirty="0" smtClean="0"/>
            <a:t> (at 100% L.F. Sept thru April) and </a:t>
          </a:r>
          <a:r>
            <a:rPr lang="en-CA" sz="2400" dirty="0" smtClean="0"/>
            <a:t>3,210 </a:t>
          </a:r>
          <a:r>
            <a:rPr lang="en-CA" sz="2400" dirty="0" smtClean="0"/>
            <a:t>MCFD from </a:t>
          </a:r>
          <a:r>
            <a:rPr lang="en-CA" sz="2400" dirty="0" err="1" smtClean="0"/>
            <a:t>Dornoch</a:t>
          </a:r>
          <a:r>
            <a:rPr lang="en-CA" sz="2400" dirty="0" smtClean="0"/>
            <a:t> in January</a:t>
          </a:r>
          <a:endParaRPr lang="en-CA" sz="2400" dirty="0"/>
        </a:p>
      </dgm:t>
    </dgm:pt>
    <dgm:pt modelId="{41B5F3B0-FF2A-447F-9DFA-A0F1BFA545A9}" type="parTrans" cxnId="{0AA94FD7-1F44-47F1-A892-5191F9171493}">
      <dgm:prSet/>
      <dgm:spPr/>
      <dgm:t>
        <a:bodyPr/>
        <a:lstStyle/>
        <a:p>
          <a:endParaRPr lang="en-CA"/>
        </a:p>
      </dgm:t>
    </dgm:pt>
    <dgm:pt modelId="{2EBF6DC1-0AE2-480F-A0E0-92FAA0E674D2}" type="sibTrans" cxnId="{0AA94FD7-1F44-47F1-A892-5191F9171493}">
      <dgm:prSet/>
      <dgm:spPr/>
      <dgm:t>
        <a:bodyPr/>
        <a:lstStyle/>
        <a:p>
          <a:endParaRPr lang="en-CA"/>
        </a:p>
      </dgm:t>
    </dgm:pt>
    <dgm:pt modelId="{9AD79714-24B6-B448-9516-5C9E0AD41ABB}">
      <dgm:prSet phldrT="[Text]" custT="1"/>
      <dgm:spPr/>
      <dgm:t>
        <a:bodyPr/>
        <a:lstStyle/>
        <a:p>
          <a:r>
            <a:rPr lang="en-CA" sz="2400" dirty="0" smtClean="0"/>
            <a:t>Peak UGL Summer Deliveries: 3,386 MCFD from </a:t>
          </a:r>
          <a:r>
            <a:rPr lang="en-CA" sz="2400" dirty="0" err="1" smtClean="0"/>
            <a:t>Wingham</a:t>
          </a:r>
          <a:r>
            <a:rPr lang="en-CA" sz="2400" dirty="0" smtClean="0"/>
            <a:t> (at 100% L.F. May thru August) and 2,570 MCFD from </a:t>
          </a:r>
          <a:r>
            <a:rPr lang="en-CA" sz="2400" dirty="0" err="1" smtClean="0"/>
            <a:t>Dornoch</a:t>
          </a:r>
          <a:r>
            <a:rPr lang="en-CA" sz="2400" dirty="0" smtClean="0"/>
            <a:t> in May  </a:t>
          </a:r>
          <a:endParaRPr lang="en-CA" sz="2400" dirty="0"/>
        </a:p>
      </dgm:t>
    </dgm:pt>
    <dgm:pt modelId="{435B5F29-7F29-E54F-ACD7-5253B91C9751}" type="parTrans" cxnId="{A3E8CF05-A34D-E444-B3C1-62C82D891B76}">
      <dgm:prSet/>
      <dgm:spPr/>
      <dgm:t>
        <a:bodyPr/>
        <a:lstStyle/>
        <a:p>
          <a:endParaRPr lang="en-US"/>
        </a:p>
      </dgm:t>
    </dgm:pt>
    <dgm:pt modelId="{D3212DA7-2C87-744A-97DE-3FC42CEFE06B}" type="sibTrans" cxnId="{A3E8CF05-A34D-E444-B3C1-62C82D891B76}">
      <dgm:prSet/>
      <dgm:spPr/>
      <dgm:t>
        <a:bodyPr/>
        <a:lstStyle/>
        <a:p>
          <a:endParaRPr lang="en-US"/>
        </a:p>
      </dgm:t>
    </dgm:pt>
    <dgm:pt modelId="{58079669-5A61-4089-A72D-815D01B34070}" type="pres">
      <dgm:prSet presAssocID="{A1FD17A0-7E3A-4D6D-83B7-2CC4D720C739}" presName="Name0" presStyleCnt="0">
        <dgm:presLayoutVars>
          <dgm:dir/>
          <dgm:animLvl val="lvl"/>
          <dgm:resizeHandles val="exact"/>
        </dgm:presLayoutVars>
      </dgm:prSet>
      <dgm:spPr/>
      <dgm:t>
        <a:bodyPr/>
        <a:lstStyle/>
        <a:p>
          <a:endParaRPr lang="en-CA"/>
        </a:p>
      </dgm:t>
    </dgm:pt>
    <dgm:pt modelId="{6236F855-1B21-4AEC-8912-12C7E022550C}" type="pres">
      <dgm:prSet presAssocID="{F536C2F9-7460-4683-9313-2EAFE8E12936}" presName="linNode" presStyleCnt="0"/>
      <dgm:spPr/>
    </dgm:pt>
    <dgm:pt modelId="{8358273A-B0F9-44F0-B422-2EC915CB7A53}" type="pres">
      <dgm:prSet presAssocID="{F536C2F9-7460-4683-9313-2EAFE8E12936}" presName="parentText" presStyleLbl="node1" presStyleIdx="0" presStyleCnt="1">
        <dgm:presLayoutVars>
          <dgm:chMax val="1"/>
          <dgm:bulletEnabled val="1"/>
        </dgm:presLayoutVars>
      </dgm:prSet>
      <dgm:spPr/>
      <dgm:t>
        <a:bodyPr/>
        <a:lstStyle/>
        <a:p>
          <a:endParaRPr lang="en-CA"/>
        </a:p>
      </dgm:t>
    </dgm:pt>
    <dgm:pt modelId="{63B6C0D0-F0BB-42DF-9327-4A096FBF2DEC}" type="pres">
      <dgm:prSet presAssocID="{F536C2F9-7460-4683-9313-2EAFE8E12936}" presName="descendantText" presStyleLbl="alignAccFollowNode1" presStyleIdx="0" presStyleCnt="1" custScaleY="111013" custLinFactNeighborX="1" custLinFactNeighborY="174">
        <dgm:presLayoutVars>
          <dgm:bulletEnabled val="1"/>
        </dgm:presLayoutVars>
      </dgm:prSet>
      <dgm:spPr/>
      <dgm:t>
        <a:bodyPr/>
        <a:lstStyle/>
        <a:p>
          <a:endParaRPr lang="en-CA"/>
        </a:p>
      </dgm:t>
    </dgm:pt>
  </dgm:ptLst>
  <dgm:cxnLst>
    <dgm:cxn modelId="{25431933-CC62-45A5-8740-90490A9340B8}" type="presOf" srcId="{F536C2F9-7460-4683-9313-2EAFE8E12936}" destId="{8358273A-B0F9-44F0-B422-2EC915CB7A53}" srcOrd="0" destOrd="0" presId="urn:microsoft.com/office/officeart/2005/8/layout/vList5"/>
    <dgm:cxn modelId="{5D433836-B9D6-504A-9684-0DEBAB7A2996}" type="presOf" srcId="{298E547A-595F-409B-BEB6-96F6FC8A71E7}" destId="{63B6C0D0-F0BB-42DF-9327-4A096FBF2DEC}" srcOrd="0" destOrd="0" presId="urn:microsoft.com/office/officeart/2005/8/layout/vList5"/>
    <dgm:cxn modelId="{774F4C8E-28F9-4729-A370-1240886F6846}" type="presOf" srcId="{A1FD17A0-7E3A-4D6D-83B7-2CC4D720C739}" destId="{58079669-5A61-4089-A72D-815D01B34070}" srcOrd="0" destOrd="0" presId="urn:microsoft.com/office/officeart/2005/8/layout/vList5"/>
    <dgm:cxn modelId="{A3E8CF05-A34D-E444-B3C1-62C82D891B76}" srcId="{F536C2F9-7460-4683-9313-2EAFE8E12936}" destId="{9AD79714-24B6-B448-9516-5C9E0AD41ABB}" srcOrd="1" destOrd="0" parTransId="{435B5F29-7F29-E54F-ACD7-5253B91C9751}" sibTransId="{D3212DA7-2C87-744A-97DE-3FC42CEFE06B}"/>
    <dgm:cxn modelId="{0AA94FD7-1F44-47F1-A892-5191F9171493}" srcId="{F536C2F9-7460-4683-9313-2EAFE8E12936}" destId="{298E547A-595F-409B-BEB6-96F6FC8A71E7}" srcOrd="0" destOrd="0" parTransId="{41B5F3B0-FF2A-447F-9DFA-A0F1BFA545A9}" sibTransId="{2EBF6DC1-0AE2-480F-A0E0-92FAA0E674D2}"/>
    <dgm:cxn modelId="{916C2275-AC42-4E45-AB2C-B07674BB6A38}" srcId="{F536C2F9-7460-4683-9313-2EAFE8E12936}" destId="{A0E177EB-3E68-453A-8AE4-2E85DCF2F035}" srcOrd="2" destOrd="0" parTransId="{06655F77-99ED-4801-98A5-C9270FE8AB43}" sibTransId="{AF655B0E-BEB2-4C5A-B8D5-934900559C25}"/>
    <dgm:cxn modelId="{19295A70-6F23-8B43-BD7D-FD859E0FB253}" type="presOf" srcId="{9AD79714-24B6-B448-9516-5C9E0AD41ABB}" destId="{63B6C0D0-F0BB-42DF-9327-4A096FBF2DEC}" srcOrd="0" destOrd="1" presId="urn:microsoft.com/office/officeart/2005/8/layout/vList5"/>
    <dgm:cxn modelId="{5CE85FD3-2D40-4CCE-B4D3-0AB9B1FF02B9}" srcId="{A1FD17A0-7E3A-4D6D-83B7-2CC4D720C739}" destId="{F536C2F9-7460-4683-9313-2EAFE8E12936}" srcOrd="0" destOrd="0" parTransId="{D4F6A3D2-EC03-4A9A-BA4F-F21FEB0FF185}" sibTransId="{533AFE67-40D6-4B3D-9C86-F40386E7217D}"/>
    <dgm:cxn modelId="{9A199F53-6643-0E47-93C4-F8CF2B81B6A9}" type="presOf" srcId="{A0E177EB-3E68-453A-8AE4-2E85DCF2F035}" destId="{63B6C0D0-F0BB-42DF-9327-4A096FBF2DEC}" srcOrd="0" destOrd="2" presId="urn:microsoft.com/office/officeart/2005/8/layout/vList5"/>
    <dgm:cxn modelId="{BF8268CF-FF04-4809-9FD4-765765D27B01}" type="presParOf" srcId="{58079669-5A61-4089-A72D-815D01B34070}" destId="{6236F855-1B21-4AEC-8912-12C7E022550C}" srcOrd="0" destOrd="0" presId="urn:microsoft.com/office/officeart/2005/8/layout/vList5"/>
    <dgm:cxn modelId="{395B1ADF-017F-4CF5-A4DD-5770ED103170}" type="presParOf" srcId="{6236F855-1B21-4AEC-8912-12C7E022550C}" destId="{8358273A-B0F9-44F0-B422-2EC915CB7A53}" srcOrd="0" destOrd="0" presId="urn:microsoft.com/office/officeart/2005/8/layout/vList5"/>
    <dgm:cxn modelId="{A9FDB486-E793-724D-80ED-6244E93DF077}" type="presParOf" srcId="{6236F855-1B21-4AEC-8912-12C7E022550C}" destId="{63B6C0D0-F0BB-42DF-9327-4A096FBF2DE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FD17A0-7E3A-4D6D-83B7-2CC4D720C73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C5702B80-CEC9-4670-9416-075CDCEC7EA4}">
      <dgm:prSet phldrT="[Text]"/>
      <dgm:spPr/>
      <dgm:t>
        <a:bodyPr/>
        <a:lstStyle/>
        <a:p>
          <a:r>
            <a:rPr lang="en-CA" dirty="0" smtClean="0"/>
            <a:t>Residential Sales</a:t>
          </a:r>
          <a:endParaRPr lang="en-CA" dirty="0"/>
        </a:p>
      </dgm:t>
    </dgm:pt>
    <dgm:pt modelId="{23797A9F-6D73-49AC-867B-FE500373A5CB}" type="parTrans" cxnId="{4DB0539F-E272-4616-B042-72A6C8D1DCB7}">
      <dgm:prSet/>
      <dgm:spPr/>
      <dgm:t>
        <a:bodyPr/>
        <a:lstStyle/>
        <a:p>
          <a:endParaRPr lang="en-CA"/>
        </a:p>
      </dgm:t>
    </dgm:pt>
    <dgm:pt modelId="{340ADEDC-DEA4-442F-A9AA-258EB52D4200}" type="sibTrans" cxnId="{4DB0539F-E272-4616-B042-72A6C8D1DCB7}">
      <dgm:prSet/>
      <dgm:spPr/>
      <dgm:t>
        <a:bodyPr/>
        <a:lstStyle/>
        <a:p>
          <a:endParaRPr lang="en-CA"/>
        </a:p>
      </dgm:t>
    </dgm:pt>
    <dgm:pt modelId="{93864AC6-912F-43E4-828C-477F9116EF3C}">
      <dgm:prSet phldrT="[Text]" custT="1"/>
      <dgm:spPr/>
      <dgm:t>
        <a:bodyPr/>
        <a:lstStyle/>
        <a:p>
          <a:r>
            <a:rPr lang="en-CA" sz="2400" dirty="0" smtClean="0"/>
            <a:t>Communities of </a:t>
          </a:r>
          <a:r>
            <a:rPr lang="en-CA" sz="2400" dirty="0" err="1" smtClean="0"/>
            <a:t>Chesley</a:t>
          </a:r>
          <a:r>
            <a:rPr lang="en-CA" sz="2400" dirty="0" smtClean="0"/>
            <a:t>, Paisley, Tiverton, </a:t>
          </a:r>
          <a:r>
            <a:rPr lang="en-CA" sz="2400" dirty="0" err="1" smtClean="0"/>
            <a:t>Inverhuron</a:t>
          </a:r>
          <a:r>
            <a:rPr lang="en-CA" sz="2400" dirty="0" smtClean="0"/>
            <a:t>, Kincardine, Point Clark, </a:t>
          </a:r>
          <a:r>
            <a:rPr lang="en-CA" sz="2400" dirty="0" err="1" smtClean="0"/>
            <a:t>Amberley</a:t>
          </a:r>
          <a:r>
            <a:rPr lang="en-CA" sz="2400" dirty="0" smtClean="0"/>
            <a:t>, Ripley, </a:t>
          </a:r>
          <a:r>
            <a:rPr lang="en-CA" sz="2400" dirty="0" err="1" smtClean="0"/>
            <a:t>Lucknow</a:t>
          </a:r>
          <a:r>
            <a:rPr lang="en-CA" sz="2400" dirty="0" smtClean="0"/>
            <a:t>, </a:t>
          </a:r>
          <a:r>
            <a:rPr lang="en-CA" sz="2400" dirty="0" err="1" smtClean="0"/>
            <a:t>Dungannon</a:t>
          </a:r>
          <a:endParaRPr lang="en-CA" sz="2400" dirty="0"/>
        </a:p>
      </dgm:t>
    </dgm:pt>
    <dgm:pt modelId="{2559FB51-0CCB-4A9D-B0B5-8C2693557D75}" type="parTrans" cxnId="{A8EE01CF-4974-47D1-B03E-C31167F94161}">
      <dgm:prSet/>
      <dgm:spPr/>
      <dgm:t>
        <a:bodyPr/>
        <a:lstStyle/>
        <a:p>
          <a:endParaRPr lang="en-CA"/>
        </a:p>
      </dgm:t>
    </dgm:pt>
    <dgm:pt modelId="{4418A82B-45B9-4639-AAD1-2A5BBC0DD10F}" type="sibTrans" cxnId="{A8EE01CF-4974-47D1-B03E-C31167F94161}">
      <dgm:prSet/>
      <dgm:spPr/>
      <dgm:t>
        <a:bodyPr/>
        <a:lstStyle/>
        <a:p>
          <a:endParaRPr lang="en-CA"/>
        </a:p>
      </dgm:t>
    </dgm:pt>
    <dgm:pt modelId="{9006B6ED-9B48-43A8-84E8-7ABEB1FCF6AA}">
      <dgm:prSet phldrT="[Text]" custT="1"/>
      <dgm:spPr/>
      <dgm:t>
        <a:bodyPr/>
        <a:lstStyle/>
        <a:p>
          <a:r>
            <a:rPr lang="en-CA" sz="2400" dirty="0" smtClean="0"/>
            <a:t>Unit Cost - $</a:t>
          </a:r>
          <a:r>
            <a:rPr lang="en-CA" sz="2400" dirty="0" smtClean="0"/>
            <a:t>14.12/</a:t>
          </a:r>
          <a:r>
            <a:rPr lang="en-CA" sz="2400" dirty="0" smtClean="0"/>
            <a:t>MCF</a:t>
          </a:r>
          <a:endParaRPr lang="en-CA" sz="2400" dirty="0"/>
        </a:p>
      </dgm:t>
    </dgm:pt>
    <dgm:pt modelId="{6F64DCBA-5F08-4093-9963-209C5117D10E}" type="parTrans" cxnId="{980EBB65-3CA3-4883-AD5E-C07036EC4BF7}">
      <dgm:prSet/>
      <dgm:spPr/>
      <dgm:t>
        <a:bodyPr/>
        <a:lstStyle/>
        <a:p>
          <a:endParaRPr lang="en-CA"/>
        </a:p>
      </dgm:t>
    </dgm:pt>
    <dgm:pt modelId="{86001CBC-8286-4C1E-A462-9615439873F1}" type="sibTrans" cxnId="{980EBB65-3CA3-4883-AD5E-C07036EC4BF7}">
      <dgm:prSet/>
      <dgm:spPr/>
      <dgm:t>
        <a:bodyPr/>
        <a:lstStyle/>
        <a:p>
          <a:endParaRPr lang="en-CA"/>
        </a:p>
      </dgm:t>
    </dgm:pt>
    <dgm:pt modelId="{C746862F-5730-4C28-92E7-2F3E6829E6B0}">
      <dgm:prSet phldrT="[Text]" custT="1"/>
      <dgm:spPr/>
      <dgm:t>
        <a:bodyPr/>
        <a:lstStyle/>
        <a:p>
          <a:r>
            <a:rPr lang="en-CA" sz="2400" dirty="0" smtClean="0"/>
            <a:t>Revenue – </a:t>
          </a:r>
          <a:r>
            <a:rPr lang="en-CA" sz="2400" dirty="0" smtClean="0"/>
            <a:t>$5,097,900 </a:t>
          </a:r>
          <a:r>
            <a:rPr lang="en-CA" sz="2400" dirty="0" smtClean="0"/>
            <a:t>per year</a:t>
          </a:r>
          <a:endParaRPr lang="en-CA" sz="2400" dirty="0"/>
        </a:p>
      </dgm:t>
    </dgm:pt>
    <dgm:pt modelId="{56C7FD41-8848-4971-A6BC-50877AC0EB0E}" type="parTrans" cxnId="{3423BCA2-08C3-4A00-833C-C7829C38EF39}">
      <dgm:prSet/>
      <dgm:spPr/>
      <dgm:t>
        <a:bodyPr/>
        <a:lstStyle/>
        <a:p>
          <a:endParaRPr lang="en-CA"/>
        </a:p>
      </dgm:t>
    </dgm:pt>
    <dgm:pt modelId="{3A1F7A38-4F29-4BBB-98FA-9842262BCD88}" type="sibTrans" cxnId="{3423BCA2-08C3-4A00-833C-C7829C38EF39}">
      <dgm:prSet/>
      <dgm:spPr/>
      <dgm:t>
        <a:bodyPr/>
        <a:lstStyle/>
        <a:p>
          <a:endParaRPr lang="en-CA"/>
        </a:p>
      </dgm:t>
    </dgm:pt>
    <dgm:pt modelId="{734BFD4E-CF89-47CA-9BE6-14A994D5A31F}">
      <dgm:prSet phldrT="[Text]" custT="1"/>
      <dgm:spPr/>
      <dgm:t>
        <a:bodyPr/>
        <a:lstStyle/>
        <a:p>
          <a:r>
            <a:rPr lang="en-CA" sz="2400" dirty="0" smtClean="0"/>
            <a:t>Annual Volume – 361,041 MCF</a:t>
          </a:r>
          <a:endParaRPr lang="en-CA" sz="2400" dirty="0"/>
        </a:p>
      </dgm:t>
    </dgm:pt>
    <dgm:pt modelId="{92E708DF-E522-4C50-B721-3B0862B8143E}" type="parTrans" cxnId="{9EA96E1B-97FB-4A45-B1F4-EE0DA3F02E26}">
      <dgm:prSet/>
      <dgm:spPr/>
      <dgm:t>
        <a:bodyPr/>
        <a:lstStyle/>
        <a:p>
          <a:endParaRPr lang="en-CA"/>
        </a:p>
      </dgm:t>
    </dgm:pt>
    <dgm:pt modelId="{0EF88B32-8D56-43EA-A174-72FD85FD6BAC}" type="sibTrans" cxnId="{9EA96E1B-97FB-4A45-B1F4-EE0DA3F02E26}">
      <dgm:prSet/>
      <dgm:spPr/>
      <dgm:t>
        <a:bodyPr/>
        <a:lstStyle/>
        <a:p>
          <a:endParaRPr lang="en-CA"/>
        </a:p>
      </dgm:t>
    </dgm:pt>
    <dgm:pt modelId="{BFC04BB4-D6C8-4B4B-9ECC-6819EBB1739E}">
      <dgm:prSet phldrT="[Text]" custT="1"/>
      <dgm:spPr/>
      <dgm:t>
        <a:bodyPr/>
        <a:lstStyle/>
        <a:p>
          <a:r>
            <a:rPr lang="en-CA" sz="2400" dirty="0" smtClean="0"/>
            <a:t>Number of Customers – 4,513</a:t>
          </a:r>
          <a:endParaRPr lang="en-CA" sz="2400" dirty="0"/>
        </a:p>
      </dgm:t>
    </dgm:pt>
    <dgm:pt modelId="{3D77C3A8-D30A-4858-A5AA-D2ED9A196FB1}" type="parTrans" cxnId="{3580248E-3BB7-4415-9BC3-573F8C471348}">
      <dgm:prSet/>
      <dgm:spPr/>
      <dgm:t>
        <a:bodyPr/>
        <a:lstStyle/>
        <a:p>
          <a:endParaRPr lang="en-CA"/>
        </a:p>
      </dgm:t>
    </dgm:pt>
    <dgm:pt modelId="{E0F387FB-C3CD-4B44-9B32-21AC89E31BF5}" type="sibTrans" cxnId="{3580248E-3BB7-4415-9BC3-573F8C471348}">
      <dgm:prSet/>
      <dgm:spPr/>
      <dgm:t>
        <a:bodyPr/>
        <a:lstStyle/>
        <a:p>
          <a:endParaRPr lang="en-CA"/>
        </a:p>
      </dgm:t>
    </dgm:pt>
    <dgm:pt modelId="{58079669-5A61-4089-A72D-815D01B34070}" type="pres">
      <dgm:prSet presAssocID="{A1FD17A0-7E3A-4D6D-83B7-2CC4D720C739}" presName="Name0" presStyleCnt="0">
        <dgm:presLayoutVars>
          <dgm:dir/>
          <dgm:animLvl val="lvl"/>
          <dgm:resizeHandles val="exact"/>
        </dgm:presLayoutVars>
      </dgm:prSet>
      <dgm:spPr/>
      <dgm:t>
        <a:bodyPr/>
        <a:lstStyle/>
        <a:p>
          <a:endParaRPr lang="en-CA"/>
        </a:p>
      </dgm:t>
    </dgm:pt>
    <dgm:pt modelId="{10EDD897-0AB9-442A-947C-294F20EA8CAF}" type="pres">
      <dgm:prSet presAssocID="{C5702B80-CEC9-4670-9416-075CDCEC7EA4}" presName="linNode" presStyleCnt="0"/>
      <dgm:spPr/>
    </dgm:pt>
    <dgm:pt modelId="{D9DF5D10-731E-4D7E-99D2-1C7EA32D6A49}" type="pres">
      <dgm:prSet presAssocID="{C5702B80-CEC9-4670-9416-075CDCEC7EA4}" presName="parentText" presStyleLbl="node1" presStyleIdx="0" presStyleCnt="1">
        <dgm:presLayoutVars>
          <dgm:chMax val="1"/>
          <dgm:bulletEnabled val="1"/>
        </dgm:presLayoutVars>
      </dgm:prSet>
      <dgm:spPr/>
      <dgm:t>
        <a:bodyPr/>
        <a:lstStyle/>
        <a:p>
          <a:endParaRPr lang="en-CA"/>
        </a:p>
      </dgm:t>
    </dgm:pt>
    <dgm:pt modelId="{55F88433-90BE-4243-8859-E42696B2B643}" type="pres">
      <dgm:prSet presAssocID="{C5702B80-CEC9-4670-9416-075CDCEC7EA4}" presName="descendantText" presStyleLbl="alignAccFollowNode1" presStyleIdx="0" presStyleCnt="1">
        <dgm:presLayoutVars>
          <dgm:bulletEnabled val="1"/>
        </dgm:presLayoutVars>
      </dgm:prSet>
      <dgm:spPr/>
      <dgm:t>
        <a:bodyPr/>
        <a:lstStyle/>
        <a:p>
          <a:endParaRPr lang="en-CA"/>
        </a:p>
      </dgm:t>
    </dgm:pt>
  </dgm:ptLst>
  <dgm:cxnLst>
    <dgm:cxn modelId="{A8EE01CF-4974-47D1-B03E-C31167F94161}" srcId="{C5702B80-CEC9-4670-9416-075CDCEC7EA4}" destId="{93864AC6-912F-43E4-828C-477F9116EF3C}" srcOrd="0" destOrd="0" parTransId="{2559FB51-0CCB-4A9D-B0B5-8C2693557D75}" sibTransId="{4418A82B-45B9-4639-AAD1-2A5BBC0DD10F}"/>
    <dgm:cxn modelId="{4DB0539F-E272-4616-B042-72A6C8D1DCB7}" srcId="{A1FD17A0-7E3A-4D6D-83B7-2CC4D720C739}" destId="{C5702B80-CEC9-4670-9416-075CDCEC7EA4}" srcOrd="0" destOrd="0" parTransId="{23797A9F-6D73-49AC-867B-FE500373A5CB}" sibTransId="{340ADEDC-DEA4-442F-A9AA-258EB52D4200}"/>
    <dgm:cxn modelId="{69D20B2C-14BD-4421-A87A-31DA89E9E6A6}" type="presOf" srcId="{734BFD4E-CF89-47CA-9BE6-14A994D5A31F}" destId="{55F88433-90BE-4243-8859-E42696B2B643}" srcOrd="0" destOrd="2" presId="urn:microsoft.com/office/officeart/2005/8/layout/vList5"/>
    <dgm:cxn modelId="{980EBB65-3CA3-4883-AD5E-C07036EC4BF7}" srcId="{C5702B80-CEC9-4670-9416-075CDCEC7EA4}" destId="{9006B6ED-9B48-43A8-84E8-7ABEB1FCF6AA}" srcOrd="3" destOrd="0" parTransId="{6F64DCBA-5F08-4093-9963-209C5117D10E}" sibTransId="{86001CBC-8286-4C1E-A462-9615439873F1}"/>
    <dgm:cxn modelId="{3423BCA2-08C3-4A00-833C-C7829C38EF39}" srcId="{C5702B80-CEC9-4670-9416-075CDCEC7EA4}" destId="{C746862F-5730-4C28-92E7-2F3E6829E6B0}" srcOrd="4" destOrd="0" parTransId="{56C7FD41-8848-4971-A6BC-50877AC0EB0E}" sibTransId="{3A1F7A38-4F29-4BBB-98FA-9842262BCD88}"/>
    <dgm:cxn modelId="{B4891035-8126-4EB5-BD15-0B10D0E0044F}" type="presOf" srcId="{9006B6ED-9B48-43A8-84E8-7ABEB1FCF6AA}" destId="{55F88433-90BE-4243-8859-E42696B2B643}" srcOrd="0" destOrd="3" presId="urn:microsoft.com/office/officeart/2005/8/layout/vList5"/>
    <dgm:cxn modelId="{3580248E-3BB7-4415-9BC3-573F8C471348}" srcId="{C5702B80-CEC9-4670-9416-075CDCEC7EA4}" destId="{BFC04BB4-D6C8-4B4B-9ECC-6819EBB1739E}" srcOrd="1" destOrd="0" parTransId="{3D77C3A8-D30A-4858-A5AA-D2ED9A196FB1}" sibTransId="{E0F387FB-C3CD-4B44-9B32-21AC89E31BF5}"/>
    <dgm:cxn modelId="{2F1CF31B-C1E7-4686-8368-A9D11DA24255}" type="presOf" srcId="{C746862F-5730-4C28-92E7-2F3E6829E6B0}" destId="{55F88433-90BE-4243-8859-E42696B2B643}" srcOrd="0" destOrd="4" presId="urn:microsoft.com/office/officeart/2005/8/layout/vList5"/>
    <dgm:cxn modelId="{14948B05-19D3-4444-AA14-C51FAD62C70B}" type="presOf" srcId="{BFC04BB4-D6C8-4B4B-9ECC-6819EBB1739E}" destId="{55F88433-90BE-4243-8859-E42696B2B643}" srcOrd="0" destOrd="1" presId="urn:microsoft.com/office/officeart/2005/8/layout/vList5"/>
    <dgm:cxn modelId="{9EA96E1B-97FB-4A45-B1F4-EE0DA3F02E26}" srcId="{C5702B80-CEC9-4670-9416-075CDCEC7EA4}" destId="{734BFD4E-CF89-47CA-9BE6-14A994D5A31F}" srcOrd="2" destOrd="0" parTransId="{92E708DF-E522-4C50-B721-3B0862B8143E}" sibTransId="{0EF88B32-8D56-43EA-A174-72FD85FD6BAC}"/>
    <dgm:cxn modelId="{E77F82D2-BDF8-4FD5-81CA-C03B3E842690}" type="presOf" srcId="{A1FD17A0-7E3A-4D6D-83B7-2CC4D720C739}" destId="{58079669-5A61-4089-A72D-815D01B34070}" srcOrd="0" destOrd="0" presId="urn:microsoft.com/office/officeart/2005/8/layout/vList5"/>
    <dgm:cxn modelId="{F3E1BA5D-387C-4665-B866-1E255DD98FD4}" type="presOf" srcId="{93864AC6-912F-43E4-828C-477F9116EF3C}" destId="{55F88433-90BE-4243-8859-E42696B2B643}" srcOrd="0" destOrd="0" presId="urn:microsoft.com/office/officeart/2005/8/layout/vList5"/>
    <dgm:cxn modelId="{67030622-0D16-4B2C-A08B-2C5551DCE7D5}" type="presOf" srcId="{C5702B80-CEC9-4670-9416-075CDCEC7EA4}" destId="{D9DF5D10-731E-4D7E-99D2-1C7EA32D6A49}" srcOrd="0" destOrd="0" presId="urn:microsoft.com/office/officeart/2005/8/layout/vList5"/>
    <dgm:cxn modelId="{DCB092C2-DC2A-440C-A18B-1293B0828229}" type="presParOf" srcId="{58079669-5A61-4089-A72D-815D01B34070}" destId="{10EDD897-0AB9-442A-947C-294F20EA8CAF}" srcOrd="0" destOrd="0" presId="urn:microsoft.com/office/officeart/2005/8/layout/vList5"/>
    <dgm:cxn modelId="{2CD25F59-BF2C-4C0E-B21F-1BE1A4C372E7}" type="presParOf" srcId="{10EDD897-0AB9-442A-947C-294F20EA8CAF}" destId="{D9DF5D10-731E-4D7E-99D2-1C7EA32D6A49}" srcOrd="0" destOrd="0" presId="urn:microsoft.com/office/officeart/2005/8/layout/vList5"/>
    <dgm:cxn modelId="{F48C8B9A-C2CC-4950-9ED8-87A3C2BC2A6F}" type="presParOf" srcId="{10EDD897-0AB9-442A-947C-294F20EA8CAF}" destId="{55F88433-90BE-4243-8859-E42696B2B64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FD17A0-7E3A-4D6D-83B7-2CC4D720C73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C5702B80-CEC9-4670-9416-075CDCEC7EA4}">
      <dgm:prSet phldrT="[Text]"/>
      <dgm:spPr/>
      <dgm:t>
        <a:bodyPr/>
        <a:lstStyle/>
        <a:p>
          <a:r>
            <a:rPr lang="en-CA" dirty="0" smtClean="0"/>
            <a:t>Commercial Sales</a:t>
          </a:r>
          <a:endParaRPr lang="en-CA" dirty="0"/>
        </a:p>
      </dgm:t>
    </dgm:pt>
    <dgm:pt modelId="{23797A9F-6D73-49AC-867B-FE500373A5CB}" type="parTrans" cxnId="{4DB0539F-E272-4616-B042-72A6C8D1DCB7}">
      <dgm:prSet/>
      <dgm:spPr/>
      <dgm:t>
        <a:bodyPr/>
        <a:lstStyle/>
        <a:p>
          <a:endParaRPr lang="en-CA"/>
        </a:p>
      </dgm:t>
    </dgm:pt>
    <dgm:pt modelId="{340ADEDC-DEA4-442F-A9AA-258EB52D4200}" type="sibTrans" cxnId="{4DB0539F-E272-4616-B042-72A6C8D1DCB7}">
      <dgm:prSet/>
      <dgm:spPr/>
      <dgm:t>
        <a:bodyPr/>
        <a:lstStyle/>
        <a:p>
          <a:endParaRPr lang="en-CA"/>
        </a:p>
      </dgm:t>
    </dgm:pt>
    <dgm:pt modelId="{93864AC6-912F-43E4-828C-477F9116EF3C}">
      <dgm:prSet phldrT="[Text]" custT="1"/>
      <dgm:spPr/>
      <dgm:t>
        <a:bodyPr/>
        <a:lstStyle/>
        <a:p>
          <a:r>
            <a:rPr lang="en-CA" sz="2400" dirty="0" smtClean="0"/>
            <a:t>Number of Customers - 498</a:t>
          </a:r>
          <a:endParaRPr lang="en-CA" sz="2400" dirty="0"/>
        </a:p>
      </dgm:t>
    </dgm:pt>
    <dgm:pt modelId="{2559FB51-0CCB-4A9D-B0B5-8C2693557D75}" type="parTrans" cxnId="{A8EE01CF-4974-47D1-B03E-C31167F94161}">
      <dgm:prSet/>
      <dgm:spPr/>
      <dgm:t>
        <a:bodyPr/>
        <a:lstStyle/>
        <a:p>
          <a:endParaRPr lang="en-CA"/>
        </a:p>
      </dgm:t>
    </dgm:pt>
    <dgm:pt modelId="{4418A82B-45B9-4639-AAD1-2A5BBC0DD10F}" type="sibTrans" cxnId="{A8EE01CF-4974-47D1-B03E-C31167F94161}">
      <dgm:prSet/>
      <dgm:spPr/>
      <dgm:t>
        <a:bodyPr/>
        <a:lstStyle/>
        <a:p>
          <a:endParaRPr lang="en-CA"/>
        </a:p>
      </dgm:t>
    </dgm:pt>
    <dgm:pt modelId="{9006B6ED-9B48-43A8-84E8-7ABEB1FCF6AA}">
      <dgm:prSet phldrT="[Text]" custT="1"/>
      <dgm:spPr/>
      <dgm:t>
        <a:bodyPr/>
        <a:lstStyle/>
        <a:p>
          <a:r>
            <a:rPr lang="en-CA" sz="2400" dirty="0" smtClean="0"/>
            <a:t>Unit Cost - </a:t>
          </a:r>
          <a:r>
            <a:rPr lang="en-CA" sz="2400" dirty="0" smtClean="0"/>
            <a:t>$9.73/</a:t>
          </a:r>
          <a:r>
            <a:rPr lang="en-CA" sz="2400" dirty="0" smtClean="0"/>
            <a:t>MCF</a:t>
          </a:r>
          <a:endParaRPr lang="en-CA" sz="2400" dirty="0"/>
        </a:p>
      </dgm:t>
    </dgm:pt>
    <dgm:pt modelId="{6F64DCBA-5F08-4093-9963-209C5117D10E}" type="parTrans" cxnId="{980EBB65-3CA3-4883-AD5E-C07036EC4BF7}">
      <dgm:prSet/>
      <dgm:spPr/>
      <dgm:t>
        <a:bodyPr/>
        <a:lstStyle/>
        <a:p>
          <a:endParaRPr lang="en-CA"/>
        </a:p>
      </dgm:t>
    </dgm:pt>
    <dgm:pt modelId="{86001CBC-8286-4C1E-A462-9615439873F1}" type="sibTrans" cxnId="{980EBB65-3CA3-4883-AD5E-C07036EC4BF7}">
      <dgm:prSet/>
      <dgm:spPr/>
      <dgm:t>
        <a:bodyPr/>
        <a:lstStyle/>
        <a:p>
          <a:endParaRPr lang="en-CA"/>
        </a:p>
      </dgm:t>
    </dgm:pt>
    <dgm:pt modelId="{3050B716-E85C-4558-8A62-E62AC398B0F3}">
      <dgm:prSet phldrT="[Text]"/>
      <dgm:spPr/>
      <dgm:t>
        <a:bodyPr/>
        <a:lstStyle/>
        <a:p>
          <a:r>
            <a:rPr lang="en-CA" dirty="0" smtClean="0"/>
            <a:t>Grain Drying Sales</a:t>
          </a:r>
          <a:endParaRPr lang="en-CA" dirty="0"/>
        </a:p>
      </dgm:t>
    </dgm:pt>
    <dgm:pt modelId="{98E3209D-D301-4F4F-A3BC-0FA67FA0D0A5}" type="parTrans" cxnId="{50CC954D-50DF-4985-86C6-1B1C5235EE0F}">
      <dgm:prSet/>
      <dgm:spPr/>
      <dgm:t>
        <a:bodyPr/>
        <a:lstStyle/>
        <a:p>
          <a:endParaRPr lang="en-CA"/>
        </a:p>
      </dgm:t>
    </dgm:pt>
    <dgm:pt modelId="{CF1E8A00-7850-41E5-8837-CD8613116496}" type="sibTrans" cxnId="{50CC954D-50DF-4985-86C6-1B1C5235EE0F}">
      <dgm:prSet/>
      <dgm:spPr/>
      <dgm:t>
        <a:bodyPr/>
        <a:lstStyle/>
        <a:p>
          <a:endParaRPr lang="en-CA"/>
        </a:p>
      </dgm:t>
    </dgm:pt>
    <dgm:pt modelId="{9E504CAA-6604-4E01-B5D6-935CAA156EC7}">
      <dgm:prSet phldrT="[Text]" custT="1"/>
      <dgm:spPr/>
      <dgm:t>
        <a:bodyPr/>
        <a:lstStyle/>
        <a:p>
          <a:r>
            <a:rPr lang="en-CA" sz="2400" dirty="0" smtClean="0"/>
            <a:t>Number of Customers - 6</a:t>
          </a:r>
          <a:endParaRPr lang="en-CA" sz="2400" dirty="0"/>
        </a:p>
      </dgm:t>
    </dgm:pt>
    <dgm:pt modelId="{B38CD264-B5F8-46CD-BB63-BABDC9405F6D}" type="parTrans" cxnId="{4753654E-490A-4698-9D11-3923583FC58B}">
      <dgm:prSet/>
      <dgm:spPr/>
      <dgm:t>
        <a:bodyPr/>
        <a:lstStyle/>
        <a:p>
          <a:endParaRPr lang="en-CA"/>
        </a:p>
      </dgm:t>
    </dgm:pt>
    <dgm:pt modelId="{A2EBC180-9895-4F67-9E65-761563C8B622}" type="sibTrans" cxnId="{4753654E-490A-4698-9D11-3923583FC58B}">
      <dgm:prSet/>
      <dgm:spPr/>
      <dgm:t>
        <a:bodyPr/>
        <a:lstStyle/>
        <a:p>
          <a:endParaRPr lang="en-CA"/>
        </a:p>
      </dgm:t>
    </dgm:pt>
    <dgm:pt modelId="{C746862F-5730-4C28-92E7-2F3E6829E6B0}">
      <dgm:prSet phldrT="[Text]" custT="1"/>
      <dgm:spPr/>
      <dgm:t>
        <a:bodyPr/>
        <a:lstStyle/>
        <a:p>
          <a:r>
            <a:rPr lang="en-CA" sz="2400" dirty="0" smtClean="0"/>
            <a:t>Revenue – $</a:t>
          </a:r>
          <a:r>
            <a:rPr lang="en-CA" sz="2400" dirty="0" smtClean="0"/>
            <a:t>1,937,730 </a:t>
          </a:r>
          <a:r>
            <a:rPr lang="en-CA" sz="2400" dirty="0" smtClean="0"/>
            <a:t>per year</a:t>
          </a:r>
          <a:endParaRPr lang="en-CA" sz="2400" dirty="0"/>
        </a:p>
      </dgm:t>
    </dgm:pt>
    <dgm:pt modelId="{56C7FD41-8848-4971-A6BC-50877AC0EB0E}" type="parTrans" cxnId="{3423BCA2-08C3-4A00-833C-C7829C38EF39}">
      <dgm:prSet/>
      <dgm:spPr/>
      <dgm:t>
        <a:bodyPr/>
        <a:lstStyle/>
        <a:p>
          <a:endParaRPr lang="en-CA"/>
        </a:p>
      </dgm:t>
    </dgm:pt>
    <dgm:pt modelId="{3A1F7A38-4F29-4BBB-98FA-9842262BCD88}" type="sibTrans" cxnId="{3423BCA2-08C3-4A00-833C-C7829C38EF39}">
      <dgm:prSet/>
      <dgm:spPr/>
      <dgm:t>
        <a:bodyPr/>
        <a:lstStyle/>
        <a:p>
          <a:endParaRPr lang="en-CA"/>
        </a:p>
      </dgm:t>
    </dgm:pt>
    <dgm:pt modelId="{0058A7F7-227C-4756-BC9F-0C39E53198C1}">
      <dgm:prSet phldrT="[Text]" custT="1"/>
      <dgm:spPr/>
      <dgm:t>
        <a:bodyPr/>
        <a:lstStyle/>
        <a:p>
          <a:r>
            <a:rPr lang="en-CA" sz="2400" dirty="0" smtClean="0"/>
            <a:t>Unit Cost - $</a:t>
          </a:r>
          <a:r>
            <a:rPr lang="en-CA" sz="2400" dirty="0" smtClean="0"/>
            <a:t>9.73/</a:t>
          </a:r>
          <a:r>
            <a:rPr lang="en-CA" sz="2400" dirty="0" smtClean="0"/>
            <a:t>MCF</a:t>
          </a:r>
          <a:endParaRPr lang="en-CA" sz="2400" dirty="0"/>
        </a:p>
      </dgm:t>
    </dgm:pt>
    <dgm:pt modelId="{0ACF863C-CD86-4A5E-BBCE-1D20669574F0}" type="parTrans" cxnId="{77602EC6-F956-4057-9B05-CDB5234174B2}">
      <dgm:prSet/>
      <dgm:spPr/>
      <dgm:t>
        <a:bodyPr/>
        <a:lstStyle/>
        <a:p>
          <a:endParaRPr lang="en-CA"/>
        </a:p>
      </dgm:t>
    </dgm:pt>
    <dgm:pt modelId="{D030466B-9DD2-4FD4-95CB-1EA22307341D}" type="sibTrans" cxnId="{77602EC6-F956-4057-9B05-CDB5234174B2}">
      <dgm:prSet/>
      <dgm:spPr/>
      <dgm:t>
        <a:bodyPr/>
        <a:lstStyle/>
        <a:p>
          <a:endParaRPr lang="en-CA"/>
        </a:p>
      </dgm:t>
    </dgm:pt>
    <dgm:pt modelId="{FB723955-D9B7-4EDE-8EAB-9F15DCBBFD7B}">
      <dgm:prSet phldrT="[Text]" custT="1"/>
      <dgm:spPr/>
      <dgm:t>
        <a:bodyPr/>
        <a:lstStyle/>
        <a:p>
          <a:r>
            <a:rPr lang="en-CA" sz="2400" dirty="0" smtClean="0"/>
            <a:t>Revenue – $</a:t>
          </a:r>
          <a:r>
            <a:rPr lang="en-CA" sz="2400" dirty="0" smtClean="0"/>
            <a:t>627,490 </a:t>
          </a:r>
          <a:r>
            <a:rPr lang="en-CA" sz="2400" dirty="0" smtClean="0"/>
            <a:t>per year</a:t>
          </a:r>
          <a:endParaRPr lang="en-CA" sz="2400" dirty="0"/>
        </a:p>
      </dgm:t>
    </dgm:pt>
    <dgm:pt modelId="{F4564AC3-187E-4DE5-B5A0-A01075F9F24F}" type="parTrans" cxnId="{F76F9586-84E4-450B-BFBA-24248A9405D3}">
      <dgm:prSet/>
      <dgm:spPr/>
      <dgm:t>
        <a:bodyPr/>
        <a:lstStyle/>
        <a:p>
          <a:endParaRPr lang="en-CA"/>
        </a:p>
      </dgm:t>
    </dgm:pt>
    <dgm:pt modelId="{BFAE7025-B357-4A46-B331-BC7810E6B14B}" type="sibTrans" cxnId="{F76F9586-84E4-450B-BFBA-24248A9405D3}">
      <dgm:prSet/>
      <dgm:spPr/>
      <dgm:t>
        <a:bodyPr/>
        <a:lstStyle/>
        <a:p>
          <a:endParaRPr lang="en-CA"/>
        </a:p>
      </dgm:t>
    </dgm:pt>
    <dgm:pt modelId="{A18AECE6-3FDD-4249-9628-60449C524EB6}">
      <dgm:prSet phldrT="[Text]" custT="1"/>
      <dgm:spPr/>
      <dgm:t>
        <a:bodyPr/>
        <a:lstStyle/>
        <a:p>
          <a:r>
            <a:rPr lang="en-CA" sz="2400" dirty="0" smtClean="0"/>
            <a:t>Annual Volume – </a:t>
          </a:r>
          <a:r>
            <a:rPr lang="en-CA" sz="2400" dirty="0" smtClean="0"/>
            <a:t>199,150 </a:t>
          </a:r>
          <a:r>
            <a:rPr lang="en-CA" sz="2400" dirty="0" smtClean="0"/>
            <a:t>MCF</a:t>
          </a:r>
          <a:endParaRPr lang="en-CA" sz="2400" dirty="0"/>
        </a:p>
      </dgm:t>
    </dgm:pt>
    <dgm:pt modelId="{00D44E86-BF89-46A7-8D62-980BEF540468}" type="parTrans" cxnId="{0373C899-108C-4B1A-9E87-364E4BBF7602}">
      <dgm:prSet/>
      <dgm:spPr/>
      <dgm:t>
        <a:bodyPr/>
        <a:lstStyle/>
        <a:p>
          <a:endParaRPr lang="en-CA"/>
        </a:p>
      </dgm:t>
    </dgm:pt>
    <dgm:pt modelId="{C8FBD778-2BC5-412E-A595-38D18602756C}" type="sibTrans" cxnId="{0373C899-108C-4B1A-9E87-364E4BBF7602}">
      <dgm:prSet/>
      <dgm:spPr/>
      <dgm:t>
        <a:bodyPr/>
        <a:lstStyle/>
        <a:p>
          <a:endParaRPr lang="en-CA"/>
        </a:p>
      </dgm:t>
    </dgm:pt>
    <dgm:pt modelId="{8DF08498-9551-476D-A1BF-FF5F8196936D}">
      <dgm:prSet phldrT="[Text]" custT="1"/>
      <dgm:spPr/>
      <dgm:t>
        <a:bodyPr/>
        <a:lstStyle/>
        <a:p>
          <a:r>
            <a:rPr lang="en-CA" sz="2400" dirty="0" smtClean="0"/>
            <a:t>Annual Volume – 64,490 MCF</a:t>
          </a:r>
          <a:endParaRPr lang="en-CA" sz="2400" dirty="0"/>
        </a:p>
      </dgm:t>
    </dgm:pt>
    <dgm:pt modelId="{6FFE1365-805C-4AE7-892E-F8AF39FAE904}" type="parTrans" cxnId="{66FE6D88-6CCB-4FD7-865F-3FDA7C01B1EE}">
      <dgm:prSet/>
      <dgm:spPr/>
      <dgm:t>
        <a:bodyPr/>
        <a:lstStyle/>
        <a:p>
          <a:endParaRPr lang="en-CA"/>
        </a:p>
      </dgm:t>
    </dgm:pt>
    <dgm:pt modelId="{E9878CAE-E1DE-4EF2-A983-B2BFCEDAD60B}" type="sibTrans" cxnId="{66FE6D88-6CCB-4FD7-865F-3FDA7C01B1EE}">
      <dgm:prSet/>
      <dgm:spPr/>
      <dgm:t>
        <a:bodyPr/>
        <a:lstStyle/>
        <a:p>
          <a:endParaRPr lang="en-CA"/>
        </a:p>
      </dgm:t>
    </dgm:pt>
    <dgm:pt modelId="{58079669-5A61-4089-A72D-815D01B34070}" type="pres">
      <dgm:prSet presAssocID="{A1FD17A0-7E3A-4D6D-83B7-2CC4D720C739}" presName="Name0" presStyleCnt="0">
        <dgm:presLayoutVars>
          <dgm:dir/>
          <dgm:animLvl val="lvl"/>
          <dgm:resizeHandles val="exact"/>
        </dgm:presLayoutVars>
      </dgm:prSet>
      <dgm:spPr/>
      <dgm:t>
        <a:bodyPr/>
        <a:lstStyle/>
        <a:p>
          <a:endParaRPr lang="en-CA"/>
        </a:p>
      </dgm:t>
    </dgm:pt>
    <dgm:pt modelId="{10EDD897-0AB9-442A-947C-294F20EA8CAF}" type="pres">
      <dgm:prSet presAssocID="{C5702B80-CEC9-4670-9416-075CDCEC7EA4}" presName="linNode" presStyleCnt="0"/>
      <dgm:spPr/>
    </dgm:pt>
    <dgm:pt modelId="{D9DF5D10-731E-4D7E-99D2-1C7EA32D6A49}" type="pres">
      <dgm:prSet presAssocID="{C5702B80-CEC9-4670-9416-075CDCEC7EA4}" presName="parentText" presStyleLbl="node1" presStyleIdx="0" presStyleCnt="2">
        <dgm:presLayoutVars>
          <dgm:chMax val="1"/>
          <dgm:bulletEnabled val="1"/>
        </dgm:presLayoutVars>
      </dgm:prSet>
      <dgm:spPr/>
      <dgm:t>
        <a:bodyPr/>
        <a:lstStyle/>
        <a:p>
          <a:endParaRPr lang="en-CA"/>
        </a:p>
      </dgm:t>
    </dgm:pt>
    <dgm:pt modelId="{55F88433-90BE-4243-8859-E42696B2B643}" type="pres">
      <dgm:prSet presAssocID="{C5702B80-CEC9-4670-9416-075CDCEC7EA4}" presName="descendantText" presStyleLbl="alignAccFollowNode1" presStyleIdx="0" presStyleCnt="2">
        <dgm:presLayoutVars>
          <dgm:bulletEnabled val="1"/>
        </dgm:presLayoutVars>
      </dgm:prSet>
      <dgm:spPr/>
      <dgm:t>
        <a:bodyPr/>
        <a:lstStyle/>
        <a:p>
          <a:endParaRPr lang="en-CA"/>
        </a:p>
      </dgm:t>
    </dgm:pt>
    <dgm:pt modelId="{7CECBE09-17F7-4FD4-BC6A-C03A6993912E}" type="pres">
      <dgm:prSet presAssocID="{340ADEDC-DEA4-442F-A9AA-258EB52D4200}" presName="sp" presStyleCnt="0"/>
      <dgm:spPr/>
    </dgm:pt>
    <dgm:pt modelId="{91036DD3-7ABB-4455-99D6-F5F9B36E467F}" type="pres">
      <dgm:prSet presAssocID="{3050B716-E85C-4558-8A62-E62AC398B0F3}" presName="linNode" presStyleCnt="0"/>
      <dgm:spPr/>
    </dgm:pt>
    <dgm:pt modelId="{422B5B76-505C-4EB5-A21C-498E817799B9}" type="pres">
      <dgm:prSet presAssocID="{3050B716-E85C-4558-8A62-E62AC398B0F3}" presName="parentText" presStyleLbl="node1" presStyleIdx="1" presStyleCnt="2">
        <dgm:presLayoutVars>
          <dgm:chMax val="1"/>
          <dgm:bulletEnabled val="1"/>
        </dgm:presLayoutVars>
      </dgm:prSet>
      <dgm:spPr/>
      <dgm:t>
        <a:bodyPr/>
        <a:lstStyle/>
        <a:p>
          <a:endParaRPr lang="en-CA"/>
        </a:p>
      </dgm:t>
    </dgm:pt>
    <dgm:pt modelId="{C4DA844F-BDC5-434C-B436-7AD794A6D487}" type="pres">
      <dgm:prSet presAssocID="{3050B716-E85C-4558-8A62-E62AC398B0F3}" presName="descendantText" presStyleLbl="alignAccFollowNode1" presStyleIdx="1" presStyleCnt="2">
        <dgm:presLayoutVars>
          <dgm:bulletEnabled val="1"/>
        </dgm:presLayoutVars>
      </dgm:prSet>
      <dgm:spPr/>
      <dgm:t>
        <a:bodyPr/>
        <a:lstStyle/>
        <a:p>
          <a:endParaRPr lang="en-CA"/>
        </a:p>
      </dgm:t>
    </dgm:pt>
  </dgm:ptLst>
  <dgm:cxnLst>
    <dgm:cxn modelId="{A25B8046-B308-4946-ACAB-881F5B3BB410}" type="presOf" srcId="{C746862F-5730-4C28-92E7-2F3E6829E6B0}" destId="{55F88433-90BE-4243-8859-E42696B2B643}" srcOrd="0" destOrd="3" presId="urn:microsoft.com/office/officeart/2005/8/layout/vList5"/>
    <dgm:cxn modelId="{FDFF4CAC-B46B-4F12-856E-8A3A660BC75B}" type="presOf" srcId="{93864AC6-912F-43E4-828C-477F9116EF3C}" destId="{55F88433-90BE-4243-8859-E42696B2B643}" srcOrd="0" destOrd="0" presId="urn:microsoft.com/office/officeart/2005/8/layout/vList5"/>
    <dgm:cxn modelId="{8FA01C5C-32E2-4439-BF4A-9DD439B9ABEC}" type="presOf" srcId="{3050B716-E85C-4558-8A62-E62AC398B0F3}" destId="{422B5B76-505C-4EB5-A21C-498E817799B9}" srcOrd="0" destOrd="0" presId="urn:microsoft.com/office/officeart/2005/8/layout/vList5"/>
    <dgm:cxn modelId="{4005D872-9DC8-47E7-8EFB-F0C006F08A4F}" type="presOf" srcId="{8DF08498-9551-476D-A1BF-FF5F8196936D}" destId="{C4DA844F-BDC5-434C-B436-7AD794A6D487}" srcOrd="0" destOrd="1" presId="urn:microsoft.com/office/officeart/2005/8/layout/vList5"/>
    <dgm:cxn modelId="{DA2F8BA5-B67F-4484-B7A8-83EADA240D63}" type="presOf" srcId="{0058A7F7-227C-4756-BC9F-0C39E53198C1}" destId="{C4DA844F-BDC5-434C-B436-7AD794A6D487}" srcOrd="0" destOrd="2" presId="urn:microsoft.com/office/officeart/2005/8/layout/vList5"/>
    <dgm:cxn modelId="{77602EC6-F956-4057-9B05-CDB5234174B2}" srcId="{3050B716-E85C-4558-8A62-E62AC398B0F3}" destId="{0058A7F7-227C-4756-BC9F-0C39E53198C1}" srcOrd="2" destOrd="0" parTransId="{0ACF863C-CD86-4A5E-BBCE-1D20669574F0}" sibTransId="{D030466B-9DD2-4FD4-95CB-1EA22307341D}"/>
    <dgm:cxn modelId="{0373C899-108C-4B1A-9E87-364E4BBF7602}" srcId="{C5702B80-CEC9-4670-9416-075CDCEC7EA4}" destId="{A18AECE6-3FDD-4249-9628-60449C524EB6}" srcOrd="1" destOrd="0" parTransId="{00D44E86-BF89-46A7-8D62-980BEF540468}" sibTransId="{C8FBD778-2BC5-412E-A595-38D18602756C}"/>
    <dgm:cxn modelId="{F76F9586-84E4-450B-BFBA-24248A9405D3}" srcId="{3050B716-E85C-4558-8A62-E62AC398B0F3}" destId="{FB723955-D9B7-4EDE-8EAB-9F15DCBBFD7B}" srcOrd="3" destOrd="0" parTransId="{F4564AC3-187E-4DE5-B5A0-A01075F9F24F}" sibTransId="{BFAE7025-B357-4A46-B331-BC7810E6B14B}"/>
    <dgm:cxn modelId="{7EE8BE37-C42F-44A6-980D-71FA8655DD5A}" type="presOf" srcId="{A18AECE6-3FDD-4249-9628-60449C524EB6}" destId="{55F88433-90BE-4243-8859-E42696B2B643}" srcOrd="0" destOrd="1" presId="urn:microsoft.com/office/officeart/2005/8/layout/vList5"/>
    <dgm:cxn modelId="{3423BCA2-08C3-4A00-833C-C7829C38EF39}" srcId="{C5702B80-CEC9-4670-9416-075CDCEC7EA4}" destId="{C746862F-5730-4C28-92E7-2F3E6829E6B0}" srcOrd="3" destOrd="0" parTransId="{56C7FD41-8848-4971-A6BC-50877AC0EB0E}" sibTransId="{3A1F7A38-4F29-4BBB-98FA-9842262BCD88}"/>
    <dgm:cxn modelId="{4753654E-490A-4698-9D11-3923583FC58B}" srcId="{3050B716-E85C-4558-8A62-E62AC398B0F3}" destId="{9E504CAA-6604-4E01-B5D6-935CAA156EC7}" srcOrd="0" destOrd="0" parTransId="{B38CD264-B5F8-46CD-BB63-BABDC9405F6D}" sibTransId="{A2EBC180-9895-4F67-9E65-761563C8B622}"/>
    <dgm:cxn modelId="{A8EE01CF-4974-47D1-B03E-C31167F94161}" srcId="{C5702B80-CEC9-4670-9416-075CDCEC7EA4}" destId="{93864AC6-912F-43E4-828C-477F9116EF3C}" srcOrd="0" destOrd="0" parTransId="{2559FB51-0CCB-4A9D-B0B5-8C2693557D75}" sibTransId="{4418A82B-45B9-4639-AAD1-2A5BBC0DD10F}"/>
    <dgm:cxn modelId="{9A960BD1-8B18-4170-B6BA-C9132A456016}" type="presOf" srcId="{9E504CAA-6604-4E01-B5D6-935CAA156EC7}" destId="{C4DA844F-BDC5-434C-B436-7AD794A6D487}" srcOrd="0" destOrd="0" presId="urn:microsoft.com/office/officeart/2005/8/layout/vList5"/>
    <dgm:cxn modelId="{980EBB65-3CA3-4883-AD5E-C07036EC4BF7}" srcId="{C5702B80-CEC9-4670-9416-075CDCEC7EA4}" destId="{9006B6ED-9B48-43A8-84E8-7ABEB1FCF6AA}" srcOrd="2" destOrd="0" parTransId="{6F64DCBA-5F08-4093-9963-209C5117D10E}" sibTransId="{86001CBC-8286-4C1E-A462-9615439873F1}"/>
    <dgm:cxn modelId="{66FE6D88-6CCB-4FD7-865F-3FDA7C01B1EE}" srcId="{3050B716-E85C-4558-8A62-E62AC398B0F3}" destId="{8DF08498-9551-476D-A1BF-FF5F8196936D}" srcOrd="1" destOrd="0" parTransId="{6FFE1365-805C-4AE7-892E-F8AF39FAE904}" sibTransId="{E9878CAE-E1DE-4EF2-A983-B2BFCEDAD60B}"/>
    <dgm:cxn modelId="{59CBAD41-3D8D-4725-B532-921A0D6F625A}" type="presOf" srcId="{A1FD17A0-7E3A-4D6D-83B7-2CC4D720C739}" destId="{58079669-5A61-4089-A72D-815D01B34070}" srcOrd="0" destOrd="0" presId="urn:microsoft.com/office/officeart/2005/8/layout/vList5"/>
    <dgm:cxn modelId="{83ABF5F6-EA40-4601-BB0E-FB77BD181E6A}" type="presOf" srcId="{C5702B80-CEC9-4670-9416-075CDCEC7EA4}" destId="{D9DF5D10-731E-4D7E-99D2-1C7EA32D6A49}" srcOrd="0" destOrd="0" presId="urn:microsoft.com/office/officeart/2005/8/layout/vList5"/>
    <dgm:cxn modelId="{DECFAB7B-2F19-434E-B3C2-6F62142FECA8}" type="presOf" srcId="{FB723955-D9B7-4EDE-8EAB-9F15DCBBFD7B}" destId="{C4DA844F-BDC5-434C-B436-7AD794A6D487}" srcOrd="0" destOrd="3" presId="urn:microsoft.com/office/officeart/2005/8/layout/vList5"/>
    <dgm:cxn modelId="{4DB0539F-E272-4616-B042-72A6C8D1DCB7}" srcId="{A1FD17A0-7E3A-4D6D-83B7-2CC4D720C739}" destId="{C5702B80-CEC9-4670-9416-075CDCEC7EA4}" srcOrd="0" destOrd="0" parTransId="{23797A9F-6D73-49AC-867B-FE500373A5CB}" sibTransId="{340ADEDC-DEA4-442F-A9AA-258EB52D4200}"/>
    <dgm:cxn modelId="{49D07A24-AA5E-41EA-B690-8AFBA180DC53}" type="presOf" srcId="{9006B6ED-9B48-43A8-84E8-7ABEB1FCF6AA}" destId="{55F88433-90BE-4243-8859-E42696B2B643}" srcOrd="0" destOrd="2" presId="urn:microsoft.com/office/officeart/2005/8/layout/vList5"/>
    <dgm:cxn modelId="{50CC954D-50DF-4985-86C6-1B1C5235EE0F}" srcId="{A1FD17A0-7E3A-4D6D-83B7-2CC4D720C739}" destId="{3050B716-E85C-4558-8A62-E62AC398B0F3}" srcOrd="1" destOrd="0" parTransId="{98E3209D-D301-4F4F-A3BC-0FA67FA0D0A5}" sibTransId="{CF1E8A00-7850-41E5-8837-CD8613116496}"/>
    <dgm:cxn modelId="{F563ACA5-3FCD-45F4-AB5E-2B4B37AB3EC6}" type="presParOf" srcId="{58079669-5A61-4089-A72D-815D01B34070}" destId="{10EDD897-0AB9-442A-947C-294F20EA8CAF}" srcOrd="0" destOrd="0" presId="urn:microsoft.com/office/officeart/2005/8/layout/vList5"/>
    <dgm:cxn modelId="{7DD15F8D-B1BF-45F5-94EB-0820B565B53F}" type="presParOf" srcId="{10EDD897-0AB9-442A-947C-294F20EA8CAF}" destId="{D9DF5D10-731E-4D7E-99D2-1C7EA32D6A49}" srcOrd="0" destOrd="0" presId="urn:microsoft.com/office/officeart/2005/8/layout/vList5"/>
    <dgm:cxn modelId="{11B6CE8B-270D-4B44-8D03-B12F0FFA4FBF}" type="presParOf" srcId="{10EDD897-0AB9-442A-947C-294F20EA8CAF}" destId="{55F88433-90BE-4243-8859-E42696B2B643}" srcOrd="1" destOrd="0" presId="urn:microsoft.com/office/officeart/2005/8/layout/vList5"/>
    <dgm:cxn modelId="{1C59BAE0-44D2-4BF4-92FD-B1517C926D7D}" type="presParOf" srcId="{58079669-5A61-4089-A72D-815D01B34070}" destId="{7CECBE09-17F7-4FD4-BC6A-C03A6993912E}" srcOrd="1" destOrd="0" presId="urn:microsoft.com/office/officeart/2005/8/layout/vList5"/>
    <dgm:cxn modelId="{D3F516EF-D237-4CC7-8B3F-840E9C9B2AE6}" type="presParOf" srcId="{58079669-5A61-4089-A72D-815D01B34070}" destId="{91036DD3-7ABB-4455-99D6-F5F9B36E467F}" srcOrd="2" destOrd="0" presId="urn:microsoft.com/office/officeart/2005/8/layout/vList5"/>
    <dgm:cxn modelId="{3838F829-9D71-4D11-A085-3CF8EEB58EDB}" type="presParOf" srcId="{91036DD3-7ABB-4455-99D6-F5F9B36E467F}" destId="{422B5B76-505C-4EB5-A21C-498E817799B9}" srcOrd="0" destOrd="0" presId="urn:microsoft.com/office/officeart/2005/8/layout/vList5"/>
    <dgm:cxn modelId="{4A07B66A-E54A-4F22-A926-0A383CD05784}" type="presParOf" srcId="{91036DD3-7ABB-4455-99D6-F5F9B36E467F}" destId="{C4DA844F-BDC5-434C-B436-7AD794A6D48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FD17A0-7E3A-4D6D-83B7-2CC4D720C73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F536C2F9-7460-4683-9313-2EAFE8E12936}">
      <dgm:prSet phldrT="[Text]"/>
      <dgm:spPr/>
      <dgm:t>
        <a:bodyPr/>
        <a:lstStyle/>
        <a:p>
          <a:r>
            <a:rPr lang="en-CA" dirty="0" smtClean="0"/>
            <a:t>Industrial Sales</a:t>
          </a:r>
          <a:endParaRPr lang="en-CA" dirty="0"/>
        </a:p>
      </dgm:t>
    </dgm:pt>
    <dgm:pt modelId="{D4F6A3D2-EC03-4A9A-BA4F-F21FEB0FF185}" type="parTrans" cxnId="{5CE85FD3-2D40-4CCE-B4D3-0AB9B1FF02B9}">
      <dgm:prSet/>
      <dgm:spPr/>
      <dgm:t>
        <a:bodyPr/>
        <a:lstStyle/>
        <a:p>
          <a:endParaRPr lang="en-CA"/>
        </a:p>
      </dgm:t>
    </dgm:pt>
    <dgm:pt modelId="{533AFE67-40D6-4B3D-9C86-F40386E7217D}" type="sibTrans" cxnId="{5CE85FD3-2D40-4CCE-B4D3-0AB9B1FF02B9}">
      <dgm:prSet/>
      <dgm:spPr/>
      <dgm:t>
        <a:bodyPr/>
        <a:lstStyle/>
        <a:p>
          <a:endParaRPr lang="en-CA"/>
        </a:p>
      </dgm:t>
    </dgm:pt>
    <dgm:pt modelId="{98BDBD06-D0D3-4809-BCF4-3D1F62E82901}">
      <dgm:prSet phldrT="[Text]" custT="1"/>
      <dgm:spPr/>
      <dgm:t>
        <a:bodyPr/>
        <a:lstStyle/>
        <a:p>
          <a:r>
            <a:rPr lang="en-CA" sz="2400" dirty="0" smtClean="0"/>
            <a:t>Number of Customers - 5</a:t>
          </a:r>
          <a:endParaRPr lang="en-CA" sz="2400" dirty="0"/>
        </a:p>
      </dgm:t>
    </dgm:pt>
    <dgm:pt modelId="{58347474-7B4A-441B-93BF-9CB88B1D0BB1}" type="parTrans" cxnId="{5C039893-18E5-416B-AB85-D7AD221F1F3A}">
      <dgm:prSet/>
      <dgm:spPr/>
      <dgm:t>
        <a:bodyPr/>
        <a:lstStyle/>
        <a:p>
          <a:endParaRPr lang="en-CA"/>
        </a:p>
      </dgm:t>
    </dgm:pt>
    <dgm:pt modelId="{12502022-91AA-4E4E-B9D5-4C3D76FFFE42}" type="sibTrans" cxnId="{5C039893-18E5-416B-AB85-D7AD221F1F3A}">
      <dgm:prSet/>
      <dgm:spPr/>
      <dgm:t>
        <a:bodyPr/>
        <a:lstStyle/>
        <a:p>
          <a:endParaRPr lang="en-CA"/>
        </a:p>
      </dgm:t>
    </dgm:pt>
    <dgm:pt modelId="{C493A189-C679-4A75-A102-9DBD41C5AC67}">
      <dgm:prSet phldrT="[Text]" custT="1"/>
      <dgm:spPr/>
      <dgm:t>
        <a:bodyPr/>
        <a:lstStyle/>
        <a:p>
          <a:r>
            <a:rPr lang="en-CA" sz="2400" dirty="0" smtClean="0"/>
            <a:t>Unit Cost - $</a:t>
          </a:r>
          <a:r>
            <a:rPr lang="en-CA" sz="2400" dirty="0" smtClean="0"/>
            <a:t>8.34/</a:t>
          </a:r>
          <a:r>
            <a:rPr lang="en-CA" sz="2400" dirty="0" smtClean="0"/>
            <a:t>MCF</a:t>
          </a:r>
          <a:endParaRPr lang="en-CA" sz="2400" dirty="0"/>
        </a:p>
      </dgm:t>
    </dgm:pt>
    <dgm:pt modelId="{44B05EFA-7561-4503-899E-6F3D9F4CA613}" type="parTrans" cxnId="{6F8299F3-109E-4F4F-8998-79DF357C48B6}">
      <dgm:prSet/>
      <dgm:spPr/>
      <dgm:t>
        <a:bodyPr/>
        <a:lstStyle/>
        <a:p>
          <a:endParaRPr lang="en-CA"/>
        </a:p>
      </dgm:t>
    </dgm:pt>
    <dgm:pt modelId="{9FC960A8-EBF2-42C6-AC62-002357FE8987}" type="sibTrans" cxnId="{6F8299F3-109E-4F4F-8998-79DF357C48B6}">
      <dgm:prSet/>
      <dgm:spPr/>
      <dgm:t>
        <a:bodyPr/>
        <a:lstStyle/>
        <a:p>
          <a:endParaRPr lang="en-CA"/>
        </a:p>
      </dgm:t>
    </dgm:pt>
    <dgm:pt modelId="{9CA48DFE-C1EF-4CB5-A62A-1B5FAE66F36F}">
      <dgm:prSet phldrT="[Text]" custT="1"/>
      <dgm:spPr/>
      <dgm:t>
        <a:bodyPr/>
        <a:lstStyle/>
        <a:p>
          <a:r>
            <a:rPr lang="en-CA" sz="2400" dirty="0" smtClean="0"/>
            <a:t>Revenue – $</a:t>
          </a:r>
          <a:r>
            <a:rPr lang="en-CA" sz="2400" dirty="0" smtClean="0"/>
            <a:t>6,999,560 </a:t>
          </a:r>
          <a:r>
            <a:rPr lang="en-CA" sz="2400" dirty="0" smtClean="0"/>
            <a:t>per year</a:t>
          </a:r>
          <a:endParaRPr lang="en-CA" sz="2400" dirty="0"/>
        </a:p>
      </dgm:t>
    </dgm:pt>
    <dgm:pt modelId="{F35D6E0B-8984-4BE0-97BB-DFAE906E665C}" type="parTrans" cxnId="{EBFF7D22-0CA4-41CE-BB0A-B70A89841E5F}">
      <dgm:prSet/>
      <dgm:spPr/>
      <dgm:t>
        <a:bodyPr/>
        <a:lstStyle/>
        <a:p>
          <a:endParaRPr lang="en-CA"/>
        </a:p>
      </dgm:t>
    </dgm:pt>
    <dgm:pt modelId="{B38E1853-45F7-4A50-8C8F-E247E7BC057B}" type="sibTrans" cxnId="{EBFF7D22-0CA4-41CE-BB0A-B70A89841E5F}">
      <dgm:prSet/>
      <dgm:spPr/>
      <dgm:t>
        <a:bodyPr/>
        <a:lstStyle/>
        <a:p>
          <a:endParaRPr lang="en-CA"/>
        </a:p>
      </dgm:t>
    </dgm:pt>
    <dgm:pt modelId="{C97EB99E-3886-4312-859C-23E5A841E278}">
      <dgm:prSet phldrT="[Text]" custT="1"/>
      <dgm:spPr/>
      <dgm:t>
        <a:bodyPr/>
        <a:lstStyle/>
        <a:p>
          <a:r>
            <a:rPr lang="en-CA" sz="2400" dirty="0" smtClean="0"/>
            <a:t>Annual Volume – 839,280 MCF</a:t>
          </a:r>
          <a:endParaRPr lang="en-CA" sz="2400" dirty="0"/>
        </a:p>
      </dgm:t>
    </dgm:pt>
    <dgm:pt modelId="{02499C02-4C24-4DA1-B012-49C4EB359E57}" type="parTrans" cxnId="{03DC2587-CA2D-4D23-BE21-0B6B210636D5}">
      <dgm:prSet/>
      <dgm:spPr/>
      <dgm:t>
        <a:bodyPr/>
        <a:lstStyle/>
        <a:p>
          <a:endParaRPr lang="en-CA"/>
        </a:p>
      </dgm:t>
    </dgm:pt>
    <dgm:pt modelId="{E7B738C5-569A-4092-833A-D9DE9FEE2E69}" type="sibTrans" cxnId="{03DC2587-CA2D-4D23-BE21-0B6B210636D5}">
      <dgm:prSet/>
      <dgm:spPr/>
      <dgm:t>
        <a:bodyPr/>
        <a:lstStyle/>
        <a:p>
          <a:endParaRPr lang="en-CA"/>
        </a:p>
      </dgm:t>
    </dgm:pt>
    <dgm:pt modelId="{58079669-5A61-4089-A72D-815D01B34070}" type="pres">
      <dgm:prSet presAssocID="{A1FD17A0-7E3A-4D6D-83B7-2CC4D720C739}" presName="Name0" presStyleCnt="0">
        <dgm:presLayoutVars>
          <dgm:dir/>
          <dgm:animLvl val="lvl"/>
          <dgm:resizeHandles val="exact"/>
        </dgm:presLayoutVars>
      </dgm:prSet>
      <dgm:spPr/>
      <dgm:t>
        <a:bodyPr/>
        <a:lstStyle/>
        <a:p>
          <a:endParaRPr lang="en-CA"/>
        </a:p>
      </dgm:t>
    </dgm:pt>
    <dgm:pt modelId="{6236F855-1B21-4AEC-8912-12C7E022550C}" type="pres">
      <dgm:prSet presAssocID="{F536C2F9-7460-4683-9313-2EAFE8E12936}" presName="linNode" presStyleCnt="0"/>
      <dgm:spPr/>
    </dgm:pt>
    <dgm:pt modelId="{8358273A-B0F9-44F0-B422-2EC915CB7A53}" type="pres">
      <dgm:prSet presAssocID="{F536C2F9-7460-4683-9313-2EAFE8E12936}" presName="parentText" presStyleLbl="node1" presStyleIdx="0" presStyleCnt="1">
        <dgm:presLayoutVars>
          <dgm:chMax val="1"/>
          <dgm:bulletEnabled val="1"/>
        </dgm:presLayoutVars>
      </dgm:prSet>
      <dgm:spPr/>
      <dgm:t>
        <a:bodyPr/>
        <a:lstStyle/>
        <a:p>
          <a:endParaRPr lang="en-CA"/>
        </a:p>
      </dgm:t>
    </dgm:pt>
    <dgm:pt modelId="{63B6C0D0-F0BB-42DF-9327-4A096FBF2DEC}" type="pres">
      <dgm:prSet presAssocID="{F536C2F9-7460-4683-9313-2EAFE8E12936}" presName="descendantText" presStyleLbl="alignAccFollowNode1" presStyleIdx="0" presStyleCnt="1">
        <dgm:presLayoutVars>
          <dgm:bulletEnabled val="1"/>
        </dgm:presLayoutVars>
      </dgm:prSet>
      <dgm:spPr/>
      <dgm:t>
        <a:bodyPr/>
        <a:lstStyle/>
        <a:p>
          <a:endParaRPr lang="en-CA"/>
        </a:p>
      </dgm:t>
    </dgm:pt>
  </dgm:ptLst>
  <dgm:cxnLst>
    <dgm:cxn modelId="{E8D57F99-025A-47E8-8123-6D66B07166C0}" type="presOf" srcId="{C493A189-C679-4A75-A102-9DBD41C5AC67}" destId="{63B6C0D0-F0BB-42DF-9327-4A096FBF2DEC}" srcOrd="0" destOrd="2" presId="urn:microsoft.com/office/officeart/2005/8/layout/vList5"/>
    <dgm:cxn modelId="{03DC2587-CA2D-4D23-BE21-0B6B210636D5}" srcId="{F536C2F9-7460-4683-9313-2EAFE8E12936}" destId="{C97EB99E-3886-4312-859C-23E5A841E278}" srcOrd="1" destOrd="0" parTransId="{02499C02-4C24-4DA1-B012-49C4EB359E57}" sibTransId="{E7B738C5-569A-4092-833A-D9DE9FEE2E69}"/>
    <dgm:cxn modelId="{ED991DC7-53E0-450C-9682-03ED0014682A}" type="presOf" srcId="{C97EB99E-3886-4312-859C-23E5A841E278}" destId="{63B6C0D0-F0BB-42DF-9327-4A096FBF2DEC}" srcOrd="0" destOrd="1" presId="urn:microsoft.com/office/officeart/2005/8/layout/vList5"/>
    <dgm:cxn modelId="{5CE85FD3-2D40-4CCE-B4D3-0AB9B1FF02B9}" srcId="{A1FD17A0-7E3A-4D6D-83B7-2CC4D720C739}" destId="{F536C2F9-7460-4683-9313-2EAFE8E12936}" srcOrd="0" destOrd="0" parTransId="{D4F6A3D2-EC03-4A9A-BA4F-F21FEB0FF185}" sibTransId="{533AFE67-40D6-4B3D-9C86-F40386E7217D}"/>
    <dgm:cxn modelId="{6858FDD8-562E-47D7-AB7F-84856D258A5D}" type="presOf" srcId="{A1FD17A0-7E3A-4D6D-83B7-2CC4D720C739}" destId="{58079669-5A61-4089-A72D-815D01B34070}" srcOrd="0" destOrd="0" presId="urn:microsoft.com/office/officeart/2005/8/layout/vList5"/>
    <dgm:cxn modelId="{EBFF7D22-0CA4-41CE-BB0A-B70A89841E5F}" srcId="{F536C2F9-7460-4683-9313-2EAFE8E12936}" destId="{9CA48DFE-C1EF-4CB5-A62A-1B5FAE66F36F}" srcOrd="3" destOrd="0" parTransId="{F35D6E0B-8984-4BE0-97BB-DFAE906E665C}" sibTransId="{B38E1853-45F7-4A50-8C8F-E247E7BC057B}"/>
    <dgm:cxn modelId="{6F8299F3-109E-4F4F-8998-79DF357C48B6}" srcId="{F536C2F9-7460-4683-9313-2EAFE8E12936}" destId="{C493A189-C679-4A75-A102-9DBD41C5AC67}" srcOrd="2" destOrd="0" parTransId="{44B05EFA-7561-4503-899E-6F3D9F4CA613}" sibTransId="{9FC960A8-EBF2-42C6-AC62-002357FE8987}"/>
    <dgm:cxn modelId="{EA18B17A-EA69-495B-88C1-AB3D815DA4AD}" type="presOf" srcId="{F536C2F9-7460-4683-9313-2EAFE8E12936}" destId="{8358273A-B0F9-44F0-B422-2EC915CB7A53}" srcOrd="0" destOrd="0" presId="urn:microsoft.com/office/officeart/2005/8/layout/vList5"/>
    <dgm:cxn modelId="{2169AC7C-7AF7-468F-A132-7F9A8733A8D6}" type="presOf" srcId="{98BDBD06-D0D3-4809-BCF4-3D1F62E82901}" destId="{63B6C0D0-F0BB-42DF-9327-4A096FBF2DEC}" srcOrd="0" destOrd="0" presId="urn:microsoft.com/office/officeart/2005/8/layout/vList5"/>
    <dgm:cxn modelId="{5C039893-18E5-416B-AB85-D7AD221F1F3A}" srcId="{F536C2F9-7460-4683-9313-2EAFE8E12936}" destId="{98BDBD06-D0D3-4809-BCF4-3D1F62E82901}" srcOrd="0" destOrd="0" parTransId="{58347474-7B4A-441B-93BF-9CB88B1D0BB1}" sibTransId="{12502022-91AA-4E4E-B9D5-4C3D76FFFE42}"/>
    <dgm:cxn modelId="{9411CE6C-1525-4EB5-B7A0-36F03963F490}" type="presOf" srcId="{9CA48DFE-C1EF-4CB5-A62A-1B5FAE66F36F}" destId="{63B6C0D0-F0BB-42DF-9327-4A096FBF2DEC}" srcOrd="0" destOrd="3" presId="urn:microsoft.com/office/officeart/2005/8/layout/vList5"/>
    <dgm:cxn modelId="{F05FE2F1-F0DD-4A3F-9BA0-1604E9E00C49}" type="presParOf" srcId="{58079669-5A61-4089-A72D-815D01B34070}" destId="{6236F855-1B21-4AEC-8912-12C7E022550C}" srcOrd="0" destOrd="0" presId="urn:microsoft.com/office/officeart/2005/8/layout/vList5"/>
    <dgm:cxn modelId="{70F3281C-13D9-4461-BC43-C361C948E46D}" type="presParOf" srcId="{6236F855-1B21-4AEC-8912-12C7E022550C}" destId="{8358273A-B0F9-44F0-B422-2EC915CB7A53}" srcOrd="0" destOrd="0" presId="urn:microsoft.com/office/officeart/2005/8/layout/vList5"/>
    <dgm:cxn modelId="{409DE289-8CED-4D15-B0A0-F84DF98D7E93}" type="presParOf" srcId="{6236F855-1B21-4AEC-8912-12C7E022550C}" destId="{63B6C0D0-F0BB-42DF-9327-4A096FBF2DE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C53C6F-0161-4ABE-AEF0-68F91982391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ED3C4877-1320-4148-A565-F10C257FF702}">
      <dgm:prSet phldrT="[Text]"/>
      <dgm:spPr/>
      <dgm:t>
        <a:bodyPr/>
        <a:lstStyle/>
        <a:p>
          <a:r>
            <a:rPr lang="en-CA" dirty="0" smtClean="0"/>
            <a:t>Revenue</a:t>
          </a:r>
          <a:endParaRPr lang="en-CA" dirty="0"/>
        </a:p>
      </dgm:t>
    </dgm:pt>
    <dgm:pt modelId="{AFFE1A6F-9AE8-442C-A7D5-9706E9638956}" type="parTrans" cxnId="{3A5A5293-8616-41FE-A99F-F908CC1A2825}">
      <dgm:prSet/>
      <dgm:spPr/>
      <dgm:t>
        <a:bodyPr/>
        <a:lstStyle/>
        <a:p>
          <a:endParaRPr lang="en-CA"/>
        </a:p>
      </dgm:t>
    </dgm:pt>
    <dgm:pt modelId="{E4DA8DAC-FA79-463B-997A-B84D7EB502EB}" type="sibTrans" cxnId="{3A5A5293-8616-41FE-A99F-F908CC1A2825}">
      <dgm:prSet/>
      <dgm:spPr/>
      <dgm:t>
        <a:bodyPr/>
        <a:lstStyle/>
        <a:p>
          <a:endParaRPr lang="en-CA"/>
        </a:p>
      </dgm:t>
    </dgm:pt>
    <dgm:pt modelId="{93F5FC97-C6BA-44FC-8B60-1398BE2078CB}">
      <dgm:prSet phldrT="[Text]" custT="1"/>
      <dgm:spPr/>
      <dgm:t>
        <a:bodyPr/>
        <a:lstStyle/>
        <a:p>
          <a:r>
            <a:rPr lang="en-CA" sz="2400" dirty="0" smtClean="0"/>
            <a:t>$</a:t>
          </a:r>
          <a:r>
            <a:rPr lang="en-CA" sz="2400" dirty="0" smtClean="0"/>
            <a:t>14,662,680 </a:t>
          </a:r>
          <a:r>
            <a:rPr lang="en-CA" sz="2400" dirty="0" smtClean="0"/>
            <a:t>per year</a:t>
          </a:r>
          <a:endParaRPr lang="en-CA" sz="2400" dirty="0"/>
        </a:p>
      </dgm:t>
    </dgm:pt>
    <dgm:pt modelId="{AFFBF414-B9AC-4BB5-8499-FA508E21EF4F}" type="parTrans" cxnId="{BE197402-92FF-415E-8E5A-02A3C50C7CED}">
      <dgm:prSet/>
      <dgm:spPr/>
      <dgm:t>
        <a:bodyPr/>
        <a:lstStyle/>
        <a:p>
          <a:endParaRPr lang="en-CA"/>
        </a:p>
      </dgm:t>
    </dgm:pt>
    <dgm:pt modelId="{E96CAF75-2C7F-43C2-8614-E7DEB0BAA35E}" type="sibTrans" cxnId="{BE197402-92FF-415E-8E5A-02A3C50C7CED}">
      <dgm:prSet/>
      <dgm:spPr/>
      <dgm:t>
        <a:bodyPr/>
        <a:lstStyle/>
        <a:p>
          <a:endParaRPr lang="en-CA"/>
        </a:p>
      </dgm:t>
    </dgm:pt>
    <dgm:pt modelId="{E40A5D5D-587A-4997-A122-C703F0E113A3}">
      <dgm:prSet phldrT="[Text]"/>
      <dgm:spPr/>
      <dgm:t>
        <a:bodyPr/>
        <a:lstStyle/>
        <a:p>
          <a:r>
            <a:rPr lang="en-CA" dirty="0" smtClean="0"/>
            <a:t>Cost of Gas</a:t>
          </a:r>
          <a:endParaRPr lang="en-CA" dirty="0"/>
        </a:p>
      </dgm:t>
    </dgm:pt>
    <dgm:pt modelId="{5BC880AE-F372-45EF-8893-3552535A1470}" type="parTrans" cxnId="{BAAFF37E-0E30-411F-943D-79CC1A79248E}">
      <dgm:prSet/>
      <dgm:spPr/>
      <dgm:t>
        <a:bodyPr/>
        <a:lstStyle/>
        <a:p>
          <a:endParaRPr lang="en-CA"/>
        </a:p>
      </dgm:t>
    </dgm:pt>
    <dgm:pt modelId="{F2F29D0C-CD55-4642-95A2-A0AC29FD7E7A}" type="sibTrans" cxnId="{BAAFF37E-0E30-411F-943D-79CC1A79248E}">
      <dgm:prSet/>
      <dgm:spPr/>
      <dgm:t>
        <a:bodyPr/>
        <a:lstStyle/>
        <a:p>
          <a:endParaRPr lang="en-CA"/>
        </a:p>
      </dgm:t>
    </dgm:pt>
    <dgm:pt modelId="{E98DB704-2F1E-4E0D-B088-2B3E4414FA3F}">
      <dgm:prSet phldrT="[Text]" custT="1"/>
      <dgm:spPr/>
      <dgm:t>
        <a:bodyPr/>
        <a:lstStyle/>
        <a:p>
          <a:r>
            <a:rPr lang="en-CA" sz="2400" dirty="0" smtClean="0"/>
            <a:t>$</a:t>
          </a:r>
          <a:r>
            <a:rPr lang="en-CA" sz="2400" dirty="0" smtClean="0"/>
            <a:t>7,843,630 </a:t>
          </a:r>
          <a:r>
            <a:rPr lang="en-CA" sz="2400" dirty="0" smtClean="0"/>
            <a:t>per year</a:t>
          </a:r>
          <a:endParaRPr lang="en-CA" sz="2400" dirty="0"/>
        </a:p>
      </dgm:t>
    </dgm:pt>
    <dgm:pt modelId="{89E78D49-068B-4F34-94D6-3747A55FA2CC}" type="parTrans" cxnId="{EFA7579B-FB32-44C3-9678-A529F7606FEA}">
      <dgm:prSet/>
      <dgm:spPr/>
      <dgm:t>
        <a:bodyPr/>
        <a:lstStyle/>
        <a:p>
          <a:endParaRPr lang="en-CA"/>
        </a:p>
      </dgm:t>
    </dgm:pt>
    <dgm:pt modelId="{9D701B99-27B8-44AF-A3B3-7DF0DBB9B3B8}" type="sibTrans" cxnId="{EFA7579B-FB32-44C3-9678-A529F7606FEA}">
      <dgm:prSet/>
      <dgm:spPr/>
      <dgm:t>
        <a:bodyPr/>
        <a:lstStyle/>
        <a:p>
          <a:endParaRPr lang="en-CA"/>
        </a:p>
      </dgm:t>
    </dgm:pt>
    <dgm:pt modelId="{A3554D9D-E8FF-4439-91EC-C20EE004AC95}">
      <dgm:prSet phldrT="[Text]" custT="1"/>
      <dgm:spPr/>
      <dgm:t>
        <a:bodyPr/>
        <a:lstStyle/>
        <a:p>
          <a:r>
            <a:rPr lang="en-CA" sz="2400" dirty="0" smtClean="0"/>
            <a:t>$</a:t>
          </a:r>
          <a:r>
            <a:rPr lang="en-CA" sz="2400" dirty="0" smtClean="0"/>
            <a:t>235,308,900 </a:t>
          </a:r>
          <a:r>
            <a:rPr lang="en-CA" sz="2400" dirty="0" smtClean="0"/>
            <a:t>over 30 years</a:t>
          </a:r>
          <a:endParaRPr lang="en-CA" sz="2400" dirty="0"/>
        </a:p>
      </dgm:t>
    </dgm:pt>
    <dgm:pt modelId="{C6E26B86-346C-4C09-ADD4-2BA52DB64ADB}" type="parTrans" cxnId="{76025BFF-4A5D-404C-A0FD-EDD42CD0B8CA}">
      <dgm:prSet/>
      <dgm:spPr/>
      <dgm:t>
        <a:bodyPr/>
        <a:lstStyle/>
        <a:p>
          <a:endParaRPr lang="en-CA"/>
        </a:p>
      </dgm:t>
    </dgm:pt>
    <dgm:pt modelId="{7FA80CA9-26F0-40BF-93CD-D1A3F848B264}" type="sibTrans" cxnId="{76025BFF-4A5D-404C-A0FD-EDD42CD0B8CA}">
      <dgm:prSet/>
      <dgm:spPr/>
      <dgm:t>
        <a:bodyPr/>
        <a:lstStyle/>
        <a:p>
          <a:endParaRPr lang="en-CA"/>
        </a:p>
      </dgm:t>
    </dgm:pt>
    <dgm:pt modelId="{1A8B5A46-FD57-4A27-BC89-8EE32CCF6540}">
      <dgm:prSet phldrT="[Text]" custT="1"/>
      <dgm:spPr/>
      <dgm:t>
        <a:bodyPr/>
        <a:lstStyle/>
        <a:p>
          <a:r>
            <a:rPr lang="en-CA" sz="2400" dirty="0" smtClean="0"/>
            <a:t>$</a:t>
          </a:r>
          <a:r>
            <a:rPr lang="en-CA" sz="2400" dirty="0" smtClean="0"/>
            <a:t>439,880,400 </a:t>
          </a:r>
          <a:r>
            <a:rPr lang="en-CA" sz="2400" dirty="0" smtClean="0"/>
            <a:t>over 30 years</a:t>
          </a:r>
          <a:endParaRPr lang="en-CA" sz="2400" dirty="0"/>
        </a:p>
      </dgm:t>
    </dgm:pt>
    <dgm:pt modelId="{0807FDF0-90E0-40D1-BB44-46C3C3980B54}" type="parTrans" cxnId="{EFA23DB9-4EF6-4D0A-BC55-D17B2B934F4E}">
      <dgm:prSet/>
      <dgm:spPr/>
      <dgm:t>
        <a:bodyPr/>
        <a:lstStyle/>
        <a:p>
          <a:endParaRPr lang="en-CA"/>
        </a:p>
      </dgm:t>
    </dgm:pt>
    <dgm:pt modelId="{6E7C8FBB-7271-4694-8DFD-DD252DACE0FE}" type="sibTrans" cxnId="{EFA23DB9-4EF6-4D0A-BC55-D17B2B934F4E}">
      <dgm:prSet/>
      <dgm:spPr/>
      <dgm:t>
        <a:bodyPr/>
        <a:lstStyle/>
        <a:p>
          <a:endParaRPr lang="en-CA"/>
        </a:p>
      </dgm:t>
    </dgm:pt>
    <dgm:pt modelId="{3E1FFECE-3AD5-46DC-BF5C-97FCEC4FB5B4}" type="pres">
      <dgm:prSet presAssocID="{BAC53C6F-0161-4ABE-AEF0-68F919823919}" presName="Name0" presStyleCnt="0">
        <dgm:presLayoutVars>
          <dgm:dir/>
          <dgm:animLvl val="lvl"/>
          <dgm:resizeHandles val="exact"/>
        </dgm:presLayoutVars>
      </dgm:prSet>
      <dgm:spPr/>
      <dgm:t>
        <a:bodyPr/>
        <a:lstStyle/>
        <a:p>
          <a:endParaRPr lang="en-CA"/>
        </a:p>
      </dgm:t>
    </dgm:pt>
    <dgm:pt modelId="{B183D7BD-4F94-4793-BB5C-477D1E70E582}" type="pres">
      <dgm:prSet presAssocID="{ED3C4877-1320-4148-A565-F10C257FF702}" presName="linNode" presStyleCnt="0"/>
      <dgm:spPr/>
    </dgm:pt>
    <dgm:pt modelId="{AE9E13C4-778E-46EF-A340-91B10C166040}" type="pres">
      <dgm:prSet presAssocID="{ED3C4877-1320-4148-A565-F10C257FF702}" presName="parentText" presStyleLbl="node1" presStyleIdx="0" presStyleCnt="2">
        <dgm:presLayoutVars>
          <dgm:chMax val="1"/>
          <dgm:bulletEnabled val="1"/>
        </dgm:presLayoutVars>
      </dgm:prSet>
      <dgm:spPr/>
      <dgm:t>
        <a:bodyPr/>
        <a:lstStyle/>
        <a:p>
          <a:endParaRPr lang="en-CA"/>
        </a:p>
      </dgm:t>
    </dgm:pt>
    <dgm:pt modelId="{6D955E11-6150-4915-979C-D4DF34AF7D56}" type="pres">
      <dgm:prSet presAssocID="{ED3C4877-1320-4148-A565-F10C257FF702}" presName="descendantText" presStyleLbl="alignAccFollowNode1" presStyleIdx="0" presStyleCnt="2">
        <dgm:presLayoutVars>
          <dgm:bulletEnabled val="1"/>
        </dgm:presLayoutVars>
      </dgm:prSet>
      <dgm:spPr/>
      <dgm:t>
        <a:bodyPr/>
        <a:lstStyle/>
        <a:p>
          <a:endParaRPr lang="en-CA"/>
        </a:p>
      </dgm:t>
    </dgm:pt>
    <dgm:pt modelId="{E2337C0D-6ACE-4834-BA6D-2DD6126283DD}" type="pres">
      <dgm:prSet presAssocID="{E4DA8DAC-FA79-463B-997A-B84D7EB502EB}" presName="sp" presStyleCnt="0"/>
      <dgm:spPr/>
    </dgm:pt>
    <dgm:pt modelId="{EA2C3CB0-E7E1-451D-8862-E50AD8702BAD}" type="pres">
      <dgm:prSet presAssocID="{E40A5D5D-587A-4997-A122-C703F0E113A3}" presName="linNode" presStyleCnt="0"/>
      <dgm:spPr/>
    </dgm:pt>
    <dgm:pt modelId="{34321153-F944-49BA-89B0-35B85C360491}" type="pres">
      <dgm:prSet presAssocID="{E40A5D5D-587A-4997-A122-C703F0E113A3}" presName="parentText" presStyleLbl="node1" presStyleIdx="1" presStyleCnt="2">
        <dgm:presLayoutVars>
          <dgm:chMax val="1"/>
          <dgm:bulletEnabled val="1"/>
        </dgm:presLayoutVars>
      </dgm:prSet>
      <dgm:spPr/>
      <dgm:t>
        <a:bodyPr/>
        <a:lstStyle/>
        <a:p>
          <a:endParaRPr lang="en-CA"/>
        </a:p>
      </dgm:t>
    </dgm:pt>
    <dgm:pt modelId="{971C890C-3C52-46FA-ACE3-18D306EBC89B}" type="pres">
      <dgm:prSet presAssocID="{E40A5D5D-587A-4997-A122-C703F0E113A3}" presName="descendantText" presStyleLbl="alignAccFollowNode1" presStyleIdx="1" presStyleCnt="2">
        <dgm:presLayoutVars>
          <dgm:bulletEnabled val="1"/>
        </dgm:presLayoutVars>
      </dgm:prSet>
      <dgm:spPr/>
      <dgm:t>
        <a:bodyPr/>
        <a:lstStyle/>
        <a:p>
          <a:endParaRPr lang="en-CA"/>
        </a:p>
      </dgm:t>
    </dgm:pt>
  </dgm:ptLst>
  <dgm:cxnLst>
    <dgm:cxn modelId="{68AFBDAF-6C21-4DAF-A7FD-46D4665EA9A4}" type="presOf" srcId="{93F5FC97-C6BA-44FC-8B60-1398BE2078CB}" destId="{6D955E11-6150-4915-979C-D4DF34AF7D56}" srcOrd="0" destOrd="0" presId="urn:microsoft.com/office/officeart/2005/8/layout/vList5"/>
    <dgm:cxn modelId="{4EBB4D9D-D9B1-44C8-AB31-DB874B76F268}" type="presOf" srcId="{A3554D9D-E8FF-4439-91EC-C20EE004AC95}" destId="{971C890C-3C52-46FA-ACE3-18D306EBC89B}" srcOrd="0" destOrd="1" presId="urn:microsoft.com/office/officeart/2005/8/layout/vList5"/>
    <dgm:cxn modelId="{EFA7579B-FB32-44C3-9678-A529F7606FEA}" srcId="{E40A5D5D-587A-4997-A122-C703F0E113A3}" destId="{E98DB704-2F1E-4E0D-B088-2B3E4414FA3F}" srcOrd="0" destOrd="0" parTransId="{89E78D49-068B-4F34-94D6-3747A55FA2CC}" sibTransId="{9D701B99-27B8-44AF-A3B3-7DF0DBB9B3B8}"/>
    <dgm:cxn modelId="{76025BFF-4A5D-404C-A0FD-EDD42CD0B8CA}" srcId="{E40A5D5D-587A-4997-A122-C703F0E113A3}" destId="{A3554D9D-E8FF-4439-91EC-C20EE004AC95}" srcOrd="1" destOrd="0" parTransId="{C6E26B86-346C-4C09-ADD4-2BA52DB64ADB}" sibTransId="{7FA80CA9-26F0-40BF-93CD-D1A3F848B264}"/>
    <dgm:cxn modelId="{5E1C824E-F470-4A0C-B7B2-EF587D969E86}" type="presOf" srcId="{E40A5D5D-587A-4997-A122-C703F0E113A3}" destId="{34321153-F944-49BA-89B0-35B85C360491}" srcOrd="0" destOrd="0" presId="urn:microsoft.com/office/officeart/2005/8/layout/vList5"/>
    <dgm:cxn modelId="{3FFE79C3-6F47-4316-8659-9DE2CBFC024E}" type="presOf" srcId="{E98DB704-2F1E-4E0D-B088-2B3E4414FA3F}" destId="{971C890C-3C52-46FA-ACE3-18D306EBC89B}" srcOrd="0" destOrd="0" presId="urn:microsoft.com/office/officeart/2005/8/layout/vList5"/>
    <dgm:cxn modelId="{EFA23DB9-4EF6-4D0A-BC55-D17B2B934F4E}" srcId="{ED3C4877-1320-4148-A565-F10C257FF702}" destId="{1A8B5A46-FD57-4A27-BC89-8EE32CCF6540}" srcOrd="1" destOrd="0" parTransId="{0807FDF0-90E0-40D1-BB44-46C3C3980B54}" sibTransId="{6E7C8FBB-7271-4694-8DFD-DD252DACE0FE}"/>
    <dgm:cxn modelId="{3A5A5293-8616-41FE-A99F-F908CC1A2825}" srcId="{BAC53C6F-0161-4ABE-AEF0-68F919823919}" destId="{ED3C4877-1320-4148-A565-F10C257FF702}" srcOrd="0" destOrd="0" parTransId="{AFFE1A6F-9AE8-442C-A7D5-9706E9638956}" sibTransId="{E4DA8DAC-FA79-463B-997A-B84D7EB502EB}"/>
    <dgm:cxn modelId="{BAAFF37E-0E30-411F-943D-79CC1A79248E}" srcId="{BAC53C6F-0161-4ABE-AEF0-68F919823919}" destId="{E40A5D5D-587A-4997-A122-C703F0E113A3}" srcOrd="1" destOrd="0" parTransId="{5BC880AE-F372-45EF-8893-3552535A1470}" sibTransId="{F2F29D0C-CD55-4642-95A2-A0AC29FD7E7A}"/>
    <dgm:cxn modelId="{BE197402-92FF-415E-8E5A-02A3C50C7CED}" srcId="{ED3C4877-1320-4148-A565-F10C257FF702}" destId="{93F5FC97-C6BA-44FC-8B60-1398BE2078CB}" srcOrd="0" destOrd="0" parTransId="{AFFBF414-B9AC-4BB5-8499-FA508E21EF4F}" sibTransId="{E96CAF75-2C7F-43C2-8614-E7DEB0BAA35E}"/>
    <dgm:cxn modelId="{379B194A-DA44-4E2C-A2A8-DBCEC77C7449}" type="presOf" srcId="{BAC53C6F-0161-4ABE-AEF0-68F919823919}" destId="{3E1FFECE-3AD5-46DC-BF5C-97FCEC4FB5B4}" srcOrd="0" destOrd="0" presId="urn:microsoft.com/office/officeart/2005/8/layout/vList5"/>
    <dgm:cxn modelId="{5B0B0994-C6E8-4B12-BA5D-85F5D96016F1}" type="presOf" srcId="{1A8B5A46-FD57-4A27-BC89-8EE32CCF6540}" destId="{6D955E11-6150-4915-979C-D4DF34AF7D56}" srcOrd="0" destOrd="1" presId="urn:microsoft.com/office/officeart/2005/8/layout/vList5"/>
    <dgm:cxn modelId="{55E00434-5A00-4B39-B6CD-88CEA12AA65E}" type="presOf" srcId="{ED3C4877-1320-4148-A565-F10C257FF702}" destId="{AE9E13C4-778E-46EF-A340-91B10C166040}" srcOrd="0" destOrd="0" presId="urn:microsoft.com/office/officeart/2005/8/layout/vList5"/>
    <dgm:cxn modelId="{19AAD06F-530A-4F08-A191-2BD947673357}" type="presParOf" srcId="{3E1FFECE-3AD5-46DC-BF5C-97FCEC4FB5B4}" destId="{B183D7BD-4F94-4793-BB5C-477D1E70E582}" srcOrd="0" destOrd="0" presId="urn:microsoft.com/office/officeart/2005/8/layout/vList5"/>
    <dgm:cxn modelId="{C139C81B-4661-4565-8A9C-F624188A48A2}" type="presParOf" srcId="{B183D7BD-4F94-4793-BB5C-477D1E70E582}" destId="{AE9E13C4-778E-46EF-A340-91B10C166040}" srcOrd="0" destOrd="0" presId="urn:microsoft.com/office/officeart/2005/8/layout/vList5"/>
    <dgm:cxn modelId="{B3C4DCD6-CD31-4CCD-BEF4-3160443EA4D3}" type="presParOf" srcId="{B183D7BD-4F94-4793-BB5C-477D1E70E582}" destId="{6D955E11-6150-4915-979C-D4DF34AF7D56}" srcOrd="1" destOrd="0" presId="urn:microsoft.com/office/officeart/2005/8/layout/vList5"/>
    <dgm:cxn modelId="{2CBCC219-B317-4FEB-A559-65669ADFC255}" type="presParOf" srcId="{3E1FFECE-3AD5-46DC-BF5C-97FCEC4FB5B4}" destId="{E2337C0D-6ACE-4834-BA6D-2DD6126283DD}" srcOrd="1" destOrd="0" presId="urn:microsoft.com/office/officeart/2005/8/layout/vList5"/>
    <dgm:cxn modelId="{826F60C2-D02F-4ADE-98CD-96336C6433B9}" type="presParOf" srcId="{3E1FFECE-3AD5-46DC-BF5C-97FCEC4FB5B4}" destId="{EA2C3CB0-E7E1-451D-8862-E50AD8702BAD}" srcOrd="2" destOrd="0" presId="urn:microsoft.com/office/officeart/2005/8/layout/vList5"/>
    <dgm:cxn modelId="{B0BB95B1-D0FC-402F-ABB2-4B0A89BA1636}" type="presParOf" srcId="{EA2C3CB0-E7E1-451D-8862-E50AD8702BAD}" destId="{34321153-F944-49BA-89B0-35B85C360491}" srcOrd="0" destOrd="0" presId="urn:microsoft.com/office/officeart/2005/8/layout/vList5"/>
    <dgm:cxn modelId="{1BEF5995-2CA8-479F-862F-0962AA903D70}" type="presParOf" srcId="{EA2C3CB0-E7E1-451D-8862-E50AD8702BAD}" destId="{971C890C-3C52-46FA-ACE3-18D306EBC89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C53C6F-0161-4ABE-AEF0-68F91982391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ED3C4877-1320-4148-A565-F10C257FF702}">
      <dgm:prSet phldrT="[Text]"/>
      <dgm:spPr/>
      <dgm:t>
        <a:bodyPr/>
        <a:lstStyle/>
        <a:p>
          <a:r>
            <a:rPr lang="en-CA" dirty="0" smtClean="0"/>
            <a:t>Operating and Maintenance</a:t>
          </a:r>
          <a:endParaRPr lang="en-CA" dirty="0"/>
        </a:p>
      </dgm:t>
    </dgm:pt>
    <dgm:pt modelId="{AFFE1A6F-9AE8-442C-A7D5-9706E9638956}" type="parTrans" cxnId="{3A5A5293-8616-41FE-A99F-F908CC1A2825}">
      <dgm:prSet/>
      <dgm:spPr/>
      <dgm:t>
        <a:bodyPr/>
        <a:lstStyle/>
        <a:p>
          <a:endParaRPr lang="en-CA"/>
        </a:p>
      </dgm:t>
    </dgm:pt>
    <dgm:pt modelId="{E4DA8DAC-FA79-463B-997A-B84D7EB502EB}" type="sibTrans" cxnId="{3A5A5293-8616-41FE-A99F-F908CC1A2825}">
      <dgm:prSet/>
      <dgm:spPr/>
      <dgm:t>
        <a:bodyPr/>
        <a:lstStyle/>
        <a:p>
          <a:endParaRPr lang="en-CA"/>
        </a:p>
      </dgm:t>
    </dgm:pt>
    <dgm:pt modelId="{93F5FC97-C6BA-44FC-8B60-1398BE2078CB}">
      <dgm:prSet phldrT="[Text]" custT="1"/>
      <dgm:spPr/>
      <dgm:t>
        <a:bodyPr/>
        <a:lstStyle/>
        <a:p>
          <a:r>
            <a:rPr lang="en-CA" sz="2600" dirty="0" smtClean="0"/>
            <a:t>$2,500,000 per year</a:t>
          </a:r>
          <a:endParaRPr lang="en-CA" sz="2600" dirty="0"/>
        </a:p>
      </dgm:t>
    </dgm:pt>
    <dgm:pt modelId="{AFFBF414-B9AC-4BB5-8499-FA508E21EF4F}" type="parTrans" cxnId="{BE197402-92FF-415E-8E5A-02A3C50C7CED}">
      <dgm:prSet/>
      <dgm:spPr/>
      <dgm:t>
        <a:bodyPr/>
        <a:lstStyle/>
        <a:p>
          <a:endParaRPr lang="en-CA"/>
        </a:p>
      </dgm:t>
    </dgm:pt>
    <dgm:pt modelId="{E96CAF75-2C7F-43C2-8614-E7DEB0BAA35E}" type="sibTrans" cxnId="{BE197402-92FF-415E-8E5A-02A3C50C7CED}">
      <dgm:prSet/>
      <dgm:spPr/>
      <dgm:t>
        <a:bodyPr/>
        <a:lstStyle/>
        <a:p>
          <a:endParaRPr lang="en-CA"/>
        </a:p>
      </dgm:t>
    </dgm:pt>
    <dgm:pt modelId="{1A8B5A46-FD57-4A27-BC89-8EE32CCF6540}">
      <dgm:prSet phldrT="[Text]" custT="1"/>
      <dgm:spPr/>
      <dgm:t>
        <a:bodyPr/>
        <a:lstStyle/>
        <a:p>
          <a:r>
            <a:rPr lang="en-CA" sz="2600" dirty="0" smtClean="0"/>
            <a:t>$75,000,000 over 30 years</a:t>
          </a:r>
          <a:endParaRPr lang="en-CA" sz="2600" dirty="0"/>
        </a:p>
      </dgm:t>
    </dgm:pt>
    <dgm:pt modelId="{0807FDF0-90E0-40D1-BB44-46C3C3980B54}" type="parTrans" cxnId="{EFA23DB9-4EF6-4D0A-BC55-D17B2B934F4E}">
      <dgm:prSet/>
      <dgm:spPr/>
      <dgm:t>
        <a:bodyPr/>
        <a:lstStyle/>
        <a:p>
          <a:endParaRPr lang="en-CA"/>
        </a:p>
      </dgm:t>
    </dgm:pt>
    <dgm:pt modelId="{6E7C8FBB-7271-4694-8DFD-DD252DACE0FE}" type="sibTrans" cxnId="{EFA23DB9-4EF6-4D0A-BC55-D17B2B934F4E}">
      <dgm:prSet/>
      <dgm:spPr/>
      <dgm:t>
        <a:bodyPr/>
        <a:lstStyle/>
        <a:p>
          <a:endParaRPr lang="en-CA"/>
        </a:p>
      </dgm:t>
    </dgm:pt>
    <dgm:pt modelId="{BE9E5C16-AD9D-4163-9127-0E13C0C6AC1C}">
      <dgm:prSet phldrT="[Text]" custT="1"/>
      <dgm:spPr/>
      <dgm:t>
        <a:bodyPr/>
        <a:lstStyle/>
        <a:p>
          <a:r>
            <a:rPr lang="en-CA" sz="2600" dirty="0" smtClean="0"/>
            <a:t>Based on “Kincardine Group”  estimate</a:t>
          </a:r>
          <a:endParaRPr lang="en-CA" sz="2600" dirty="0"/>
        </a:p>
      </dgm:t>
    </dgm:pt>
    <dgm:pt modelId="{BFB3B7E0-0472-486A-B847-DB002507391D}" type="parTrans" cxnId="{859DDE58-0781-4B16-ADA1-F1C5B5C19416}">
      <dgm:prSet/>
      <dgm:spPr/>
      <dgm:t>
        <a:bodyPr/>
        <a:lstStyle/>
        <a:p>
          <a:endParaRPr lang="en-CA"/>
        </a:p>
      </dgm:t>
    </dgm:pt>
    <dgm:pt modelId="{461D8288-FB76-4D2C-9880-23695A9232C9}" type="sibTrans" cxnId="{859DDE58-0781-4B16-ADA1-F1C5B5C19416}">
      <dgm:prSet/>
      <dgm:spPr/>
      <dgm:t>
        <a:bodyPr/>
        <a:lstStyle/>
        <a:p>
          <a:endParaRPr lang="en-CA"/>
        </a:p>
      </dgm:t>
    </dgm:pt>
    <dgm:pt modelId="{3E1FFECE-3AD5-46DC-BF5C-97FCEC4FB5B4}" type="pres">
      <dgm:prSet presAssocID="{BAC53C6F-0161-4ABE-AEF0-68F919823919}" presName="Name0" presStyleCnt="0">
        <dgm:presLayoutVars>
          <dgm:dir/>
          <dgm:animLvl val="lvl"/>
          <dgm:resizeHandles val="exact"/>
        </dgm:presLayoutVars>
      </dgm:prSet>
      <dgm:spPr/>
      <dgm:t>
        <a:bodyPr/>
        <a:lstStyle/>
        <a:p>
          <a:endParaRPr lang="en-CA"/>
        </a:p>
      </dgm:t>
    </dgm:pt>
    <dgm:pt modelId="{B183D7BD-4F94-4793-BB5C-477D1E70E582}" type="pres">
      <dgm:prSet presAssocID="{ED3C4877-1320-4148-A565-F10C257FF702}" presName="linNode" presStyleCnt="0"/>
      <dgm:spPr/>
    </dgm:pt>
    <dgm:pt modelId="{AE9E13C4-778E-46EF-A340-91B10C166040}" type="pres">
      <dgm:prSet presAssocID="{ED3C4877-1320-4148-A565-F10C257FF702}" presName="parentText" presStyleLbl="node1" presStyleIdx="0" presStyleCnt="1">
        <dgm:presLayoutVars>
          <dgm:chMax val="1"/>
          <dgm:bulletEnabled val="1"/>
        </dgm:presLayoutVars>
      </dgm:prSet>
      <dgm:spPr/>
      <dgm:t>
        <a:bodyPr/>
        <a:lstStyle/>
        <a:p>
          <a:endParaRPr lang="en-CA"/>
        </a:p>
      </dgm:t>
    </dgm:pt>
    <dgm:pt modelId="{6D955E11-6150-4915-979C-D4DF34AF7D56}" type="pres">
      <dgm:prSet presAssocID="{ED3C4877-1320-4148-A565-F10C257FF702}" presName="descendantText" presStyleLbl="alignAccFollowNode1" presStyleIdx="0" presStyleCnt="1">
        <dgm:presLayoutVars>
          <dgm:bulletEnabled val="1"/>
        </dgm:presLayoutVars>
      </dgm:prSet>
      <dgm:spPr/>
      <dgm:t>
        <a:bodyPr/>
        <a:lstStyle/>
        <a:p>
          <a:endParaRPr lang="en-CA"/>
        </a:p>
      </dgm:t>
    </dgm:pt>
  </dgm:ptLst>
  <dgm:cxnLst>
    <dgm:cxn modelId="{0B1BCB22-201B-44CD-89CA-2D663BF3D94C}" type="presOf" srcId="{93F5FC97-C6BA-44FC-8B60-1398BE2078CB}" destId="{6D955E11-6150-4915-979C-D4DF34AF7D56}" srcOrd="0" destOrd="0" presId="urn:microsoft.com/office/officeart/2005/8/layout/vList5"/>
    <dgm:cxn modelId="{EFA23DB9-4EF6-4D0A-BC55-D17B2B934F4E}" srcId="{ED3C4877-1320-4148-A565-F10C257FF702}" destId="{1A8B5A46-FD57-4A27-BC89-8EE32CCF6540}" srcOrd="1" destOrd="0" parTransId="{0807FDF0-90E0-40D1-BB44-46C3C3980B54}" sibTransId="{6E7C8FBB-7271-4694-8DFD-DD252DACE0FE}"/>
    <dgm:cxn modelId="{C7A60F2F-9FB0-4B4E-ADE1-B9F5D6BBDBB2}" type="presOf" srcId="{BE9E5C16-AD9D-4163-9127-0E13C0C6AC1C}" destId="{6D955E11-6150-4915-979C-D4DF34AF7D56}" srcOrd="0" destOrd="2" presId="urn:microsoft.com/office/officeart/2005/8/layout/vList5"/>
    <dgm:cxn modelId="{DC0B26FF-18EC-401B-A77C-028C9C3B7709}" type="presOf" srcId="{BAC53C6F-0161-4ABE-AEF0-68F919823919}" destId="{3E1FFECE-3AD5-46DC-BF5C-97FCEC4FB5B4}" srcOrd="0" destOrd="0" presId="urn:microsoft.com/office/officeart/2005/8/layout/vList5"/>
    <dgm:cxn modelId="{3A5A5293-8616-41FE-A99F-F908CC1A2825}" srcId="{BAC53C6F-0161-4ABE-AEF0-68F919823919}" destId="{ED3C4877-1320-4148-A565-F10C257FF702}" srcOrd="0" destOrd="0" parTransId="{AFFE1A6F-9AE8-442C-A7D5-9706E9638956}" sibTransId="{E4DA8DAC-FA79-463B-997A-B84D7EB502EB}"/>
    <dgm:cxn modelId="{DD3F3E11-6301-4E71-B531-944062352977}" type="presOf" srcId="{1A8B5A46-FD57-4A27-BC89-8EE32CCF6540}" destId="{6D955E11-6150-4915-979C-D4DF34AF7D56}" srcOrd="0" destOrd="1" presId="urn:microsoft.com/office/officeart/2005/8/layout/vList5"/>
    <dgm:cxn modelId="{BE197402-92FF-415E-8E5A-02A3C50C7CED}" srcId="{ED3C4877-1320-4148-A565-F10C257FF702}" destId="{93F5FC97-C6BA-44FC-8B60-1398BE2078CB}" srcOrd="0" destOrd="0" parTransId="{AFFBF414-B9AC-4BB5-8499-FA508E21EF4F}" sibTransId="{E96CAF75-2C7F-43C2-8614-E7DEB0BAA35E}"/>
    <dgm:cxn modelId="{859DDE58-0781-4B16-ADA1-F1C5B5C19416}" srcId="{ED3C4877-1320-4148-A565-F10C257FF702}" destId="{BE9E5C16-AD9D-4163-9127-0E13C0C6AC1C}" srcOrd="2" destOrd="0" parTransId="{BFB3B7E0-0472-486A-B847-DB002507391D}" sibTransId="{461D8288-FB76-4D2C-9880-23695A9232C9}"/>
    <dgm:cxn modelId="{556075C2-8A75-4F91-AA31-B649F227D502}" type="presOf" srcId="{ED3C4877-1320-4148-A565-F10C257FF702}" destId="{AE9E13C4-778E-46EF-A340-91B10C166040}" srcOrd="0" destOrd="0" presId="urn:microsoft.com/office/officeart/2005/8/layout/vList5"/>
    <dgm:cxn modelId="{EE240841-E887-4E79-8A0F-E78A9257CA43}" type="presParOf" srcId="{3E1FFECE-3AD5-46DC-BF5C-97FCEC4FB5B4}" destId="{B183D7BD-4F94-4793-BB5C-477D1E70E582}" srcOrd="0" destOrd="0" presId="urn:microsoft.com/office/officeart/2005/8/layout/vList5"/>
    <dgm:cxn modelId="{BBD41AC2-880B-48A5-94DF-4F826CD23AF9}" type="presParOf" srcId="{B183D7BD-4F94-4793-BB5C-477D1E70E582}" destId="{AE9E13C4-778E-46EF-A340-91B10C166040}" srcOrd="0" destOrd="0" presId="urn:microsoft.com/office/officeart/2005/8/layout/vList5"/>
    <dgm:cxn modelId="{2F5A7882-31FA-48C4-9F3A-1C649653AEFB}" type="presParOf" srcId="{B183D7BD-4F94-4793-BB5C-477D1E70E582}" destId="{6D955E11-6150-4915-979C-D4DF34AF7D5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C53C6F-0161-4ABE-AEF0-68F91982391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ED3C4877-1320-4148-A565-F10C257FF702}">
      <dgm:prSet phldrT="[Text]" custT="1"/>
      <dgm:spPr/>
      <dgm:t>
        <a:bodyPr/>
        <a:lstStyle/>
        <a:p>
          <a:r>
            <a:rPr lang="en-CA" sz="3400" dirty="0" smtClean="0"/>
            <a:t>Ontario &amp; Federal </a:t>
          </a:r>
        </a:p>
        <a:p>
          <a:r>
            <a:rPr lang="en-CA" sz="3400" dirty="0" smtClean="0"/>
            <a:t>Gov’t Grants</a:t>
          </a:r>
          <a:endParaRPr lang="en-CA" sz="3400" dirty="0"/>
        </a:p>
      </dgm:t>
    </dgm:pt>
    <dgm:pt modelId="{AFFE1A6F-9AE8-442C-A7D5-9706E9638956}" type="parTrans" cxnId="{3A5A5293-8616-41FE-A99F-F908CC1A2825}">
      <dgm:prSet/>
      <dgm:spPr/>
      <dgm:t>
        <a:bodyPr/>
        <a:lstStyle/>
        <a:p>
          <a:endParaRPr lang="en-CA"/>
        </a:p>
      </dgm:t>
    </dgm:pt>
    <dgm:pt modelId="{E4DA8DAC-FA79-463B-997A-B84D7EB502EB}" type="sibTrans" cxnId="{3A5A5293-8616-41FE-A99F-F908CC1A2825}">
      <dgm:prSet/>
      <dgm:spPr/>
      <dgm:t>
        <a:bodyPr/>
        <a:lstStyle/>
        <a:p>
          <a:endParaRPr lang="en-CA"/>
        </a:p>
      </dgm:t>
    </dgm:pt>
    <dgm:pt modelId="{93F5FC97-C6BA-44FC-8B60-1398BE2078CB}">
      <dgm:prSet phldrT="[Text]" custT="1"/>
      <dgm:spPr/>
      <dgm:t>
        <a:bodyPr/>
        <a:lstStyle/>
        <a:p>
          <a:r>
            <a:rPr lang="en-CA" sz="2600" dirty="0" smtClean="0"/>
            <a:t>$4.5M (15% </a:t>
          </a:r>
          <a:r>
            <a:rPr lang="en-CA" sz="2600" dirty="0" smtClean="0"/>
            <a:t>of $30 million Ontario Grant </a:t>
          </a:r>
          <a:r>
            <a:rPr lang="en-CA" sz="2600" dirty="0" smtClean="0"/>
            <a:t>Fund)</a:t>
          </a:r>
          <a:endParaRPr lang="en-CA" sz="2600" dirty="0"/>
        </a:p>
      </dgm:t>
    </dgm:pt>
    <dgm:pt modelId="{AFFBF414-B9AC-4BB5-8499-FA508E21EF4F}" type="parTrans" cxnId="{BE197402-92FF-415E-8E5A-02A3C50C7CED}">
      <dgm:prSet/>
      <dgm:spPr/>
      <dgm:t>
        <a:bodyPr/>
        <a:lstStyle/>
        <a:p>
          <a:endParaRPr lang="en-CA"/>
        </a:p>
      </dgm:t>
    </dgm:pt>
    <dgm:pt modelId="{E96CAF75-2C7F-43C2-8614-E7DEB0BAA35E}" type="sibTrans" cxnId="{BE197402-92FF-415E-8E5A-02A3C50C7CED}">
      <dgm:prSet/>
      <dgm:spPr/>
      <dgm:t>
        <a:bodyPr/>
        <a:lstStyle/>
        <a:p>
          <a:endParaRPr lang="en-CA"/>
        </a:p>
      </dgm:t>
    </dgm:pt>
    <dgm:pt modelId="{1C4A9BD5-F12A-4BB5-AD04-BEC4CC1950E1}">
      <dgm:prSet phldrT="[Text]" custT="1"/>
      <dgm:spPr/>
      <dgm:t>
        <a:bodyPr/>
        <a:lstStyle/>
        <a:p>
          <a:r>
            <a:rPr lang="en-CA" sz="3400" dirty="0" smtClean="0"/>
            <a:t>Ontario</a:t>
          </a:r>
        </a:p>
        <a:p>
          <a:r>
            <a:rPr lang="en-CA" sz="3400" dirty="0" smtClean="0"/>
            <a:t>Gov’t Loan</a:t>
          </a:r>
          <a:endParaRPr lang="en-CA" sz="3400" dirty="0"/>
        </a:p>
      </dgm:t>
    </dgm:pt>
    <dgm:pt modelId="{A9A89AE5-EC80-43FE-80A0-6D47D0D29ED7}" type="parTrans" cxnId="{032E6376-C2CA-4DCC-AD7F-E0AF13C02F1C}">
      <dgm:prSet/>
      <dgm:spPr/>
      <dgm:t>
        <a:bodyPr/>
        <a:lstStyle/>
        <a:p>
          <a:endParaRPr lang="en-CA"/>
        </a:p>
      </dgm:t>
    </dgm:pt>
    <dgm:pt modelId="{33E2B825-0748-4697-A5A3-110FD9FC4BD8}" type="sibTrans" cxnId="{032E6376-C2CA-4DCC-AD7F-E0AF13C02F1C}">
      <dgm:prSet/>
      <dgm:spPr/>
      <dgm:t>
        <a:bodyPr/>
        <a:lstStyle/>
        <a:p>
          <a:endParaRPr lang="en-CA"/>
        </a:p>
      </dgm:t>
    </dgm:pt>
    <dgm:pt modelId="{3570E512-BD6A-4227-80A1-F342A4C6AB1B}">
      <dgm:prSet phldrT="[Text]" custT="1"/>
      <dgm:spPr/>
      <dgm:t>
        <a:bodyPr/>
        <a:lstStyle/>
        <a:p>
          <a:r>
            <a:rPr lang="en-CA" sz="2600" dirty="0" smtClean="0"/>
            <a:t>2% interest rate</a:t>
          </a:r>
          <a:endParaRPr lang="en-CA" sz="2600" dirty="0"/>
        </a:p>
      </dgm:t>
    </dgm:pt>
    <dgm:pt modelId="{D612D7AA-8C68-4123-BFAD-0B0B3BB0D795}" type="parTrans" cxnId="{03722E5A-B1CF-445C-8C2F-A534016C581E}">
      <dgm:prSet/>
      <dgm:spPr/>
      <dgm:t>
        <a:bodyPr/>
        <a:lstStyle/>
        <a:p>
          <a:endParaRPr lang="en-CA"/>
        </a:p>
      </dgm:t>
    </dgm:pt>
    <dgm:pt modelId="{5F7D47E4-25AD-4D4A-AA4D-E708774E90C4}" type="sibTrans" cxnId="{03722E5A-B1CF-445C-8C2F-A534016C581E}">
      <dgm:prSet/>
      <dgm:spPr/>
      <dgm:t>
        <a:bodyPr/>
        <a:lstStyle/>
        <a:p>
          <a:endParaRPr lang="en-CA"/>
        </a:p>
      </dgm:t>
    </dgm:pt>
    <dgm:pt modelId="{CC51A9AF-561D-4A81-B5D8-7DAFF5FE9535}">
      <dgm:prSet phldrT="[Text]" custT="1"/>
      <dgm:spPr/>
      <dgm:t>
        <a:bodyPr/>
        <a:lstStyle/>
        <a:p>
          <a:r>
            <a:rPr lang="en-CA" sz="2600" dirty="0" smtClean="0"/>
            <a:t>50 year amortization period</a:t>
          </a:r>
          <a:endParaRPr lang="en-CA" sz="2600" dirty="0"/>
        </a:p>
      </dgm:t>
    </dgm:pt>
    <dgm:pt modelId="{18A693F4-AE0E-45C3-A768-38510588A7FC}" type="parTrans" cxnId="{F49AA310-E6F4-4CD3-A562-281760D01588}">
      <dgm:prSet/>
      <dgm:spPr/>
      <dgm:t>
        <a:bodyPr/>
        <a:lstStyle/>
        <a:p>
          <a:endParaRPr lang="en-CA"/>
        </a:p>
      </dgm:t>
    </dgm:pt>
    <dgm:pt modelId="{1D76E2F6-2629-45FA-860C-311B06CABB0A}" type="sibTrans" cxnId="{F49AA310-E6F4-4CD3-A562-281760D01588}">
      <dgm:prSet/>
      <dgm:spPr/>
      <dgm:t>
        <a:bodyPr/>
        <a:lstStyle/>
        <a:p>
          <a:endParaRPr lang="en-CA"/>
        </a:p>
      </dgm:t>
    </dgm:pt>
    <dgm:pt modelId="{754B836A-4F2D-4115-9F8D-F45E7411223B}">
      <dgm:prSet phldrT="[Text]" custT="1"/>
      <dgm:spPr/>
      <dgm:t>
        <a:bodyPr/>
        <a:lstStyle/>
        <a:p>
          <a:r>
            <a:rPr lang="en-CA" sz="2600" dirty="0" smtClean="0"/>
            <a:t>$</a:t>
          </a:r>
          <a:r>
            <a:rPr lang="en-CA" sz="2600" dirty="0" smtClean="0"/>
            <a:t>948,100 </a:t>
          </a:r>
          <a:r>
            <a:rPr lang="en-CA" sz="2600" dirty="0" smtClean="0"/>
            <a:t>annual payment</a:t>
          </a:r>
          <a:endParaRPr lang="en-CA" sz="2600" dirty="0"/>
        </a:p>
      </dgm:t>
    </dgm:pt>
    <dgm:pt modelId="{55FBD6A4-A008-432B-86A5-8FEC4A68B2EE}" type="parTrans" cxnId="{D36A570B-B975-420D-A1F4-8FA26BD265ED}">
      <dgm:prSet/>
      <dgm:spPr/>
      <dgm:t>
        <a:bodyPr/>
        <a:lstStyle/>
        <a:p>
          <a:endParaRPr lang="en-CA"/>
        </a:p>
      </dgm:t>
    </dgm:pt>
    <dgm:pt modelId="{4FE0D5B9-7FCA-48AB-AD3D-532DEE861CA6}" type="sibTrans" cxnId="{D36A570B-B975-420D-A1F4-8FA26BD265ED}">
      <dgm:prSet/>
      <dgm:spPr/>
      <dgm:t>
        <a:bodyPr/>
        <a:lstStyle/>
        <a:p>
          <a:endParaRPr lang="en-CA"/>
        </a:p>
      </dgm:t>
    </dgm:pt>
    <dgm:pt modelId="{BE9E5C16-AD9D-4163-9127-0E13C0C6AC1C}">
      <dgm:prSet phldrT="[Text]" custT="1"/>
      <dgm:spPr/>
      <dgm:t>
        <a:bodyPr/>
        <a:lstStyle/>
        <a:p>
          <a:r>
            <a:rPr lang="en-CA" sz="2600" dirty="0" smtClean="0"/>
            <a:t>$0 annual payment</a:t>
          </a:r>
          <a:endParaRPr lang="en-CA" sz="2600" dirty="0"/>
        </a:p>
      </dgm:t>
    </dgm:pt>
    <dgm:pt modelId="{BFB3B7E0-0472-486A-B847-DB002507391D}" type="parTrans" cxnId="{859DDE58-0781-4B16-ADA1-F1C5B5C19416}">
      <dgm:prSet/>
      <dgm:spPr/>
      <dgm:t>
        <a:bodyPr/>
        <a:lstStyle/>
        <a:p>
          <a:endParaRPr lang="en-CA"/>
        </a:p>
      </dgm:t>
    </dgm:pt>
    <dgm:pt modelId="{461D8288-FB76-4D2C-9880-23695A9232C9}" type="sibTrans" cxnId="{859DDE58-0781-4B16-ADA1-F1C5B5C19416}">
      <dgm:prSet/>
      <dgm:spPr/>
      <dgm:t>
        <a:bodyPr/>
        <a:lstStyle/>
        <a:p>
          <a:endParaRPr lang="en-CA"/>
        </a:p>
      </dgm:t>
    </dgm:pt>
    <dgm:pt modelId="{5EF8E7B9-0963-7E42-9FB6-8C4C8FE4FD13}">
      <dgm:prSet phldrT="[Text]" custT="1"/>
      <dgm:spPr/>
      <dgm:t>
        <a:bodyPr/>
        <a:lstStyle/>
        <a:p>
          <a:r>
            <a:rPr lang="en-CA" sz="2600" dirty="0" smtClean="0"/>
            <a:t>$30M (15% of Ontario fund)</a:t>
          </a:r>
          <a:endParaRPr lang="en-CA" sz="2600" dirty="0"/>
        </a:p>
      </dgm:t>
    </dgm:pt>
    <dgm:pt modelId="{D3E967F2-FEE0-0947-833B-0ABE68E1628A}" type="parTrans" cxnId="{E44F1B1E-D181-3044-B753-A4DD11ADD72C}">
      <dgm:prSet/>
      <dgm:spPr/>
      <dgm:t>
        <a:bodyPr/>
        <a:lstStyle/>
        <a:p>
          <a:endParaRPr lang="en-US"/>
        </a:p>
      </dgm:t>
    </dgm:pt>
    <dgm:pt modelId="{31EAE925-1C05-474A-BD66-CABB2432E874}" type="sibTrans" cxnId="{E44F1B1E-D181-3044-B753-A4DD11ADD72C}">
      <dgm:prSet/>
      <dgm:spPr/>
      <dgm:t>
        <a:bodyPr/>
        <a:lstStyle/>
        <a:p>
          <a:endParaRPr lang="en-US"/>
        </a:p>
      </dgm:t>
    </dgm:pt>
    <dgm:pt modelId="{79FE173B-8414-C344-8916-FB83E27C8EDB}">
      <dgm:prSet phldrT="[Text]" custT="1"/>
      <dgm:spPr/>
      <dgm:t>
        <a:bodyPr/>
        <a:lstStyle/>
        <a:p>
          <a:r>
            <a:rPr lang="en-CA" sz="2600" dirty="0" smtClean="0"/>
            <a:t>$20M federal grant</a:t>
          </a:r>
          <a:endParaRPr lang="en-CA" sz="2600" dirty="0"/>
        </a:p>
      </dgm:t>
    </dgm:pt>
    <dgm:pt modelId="{157D635C-AA2E-A14E-A53A-6768FDF24B23}" type="parTrans" cxnId="{C362B9B1-BA8E-DF49-A2D5-B49FDF623659}">
      <dgm:prSet/>
      <dgm:spPr/>
      <dgm:t>
        <a:bodyPr/>
        <a:lstStyle/>
        <a:p>
          <a:endParaRPr lang="en-US"/>
        </a:p>
      </dgm:t>
    </dgm:pt>
    <dgm:pt modelId="{F1A00F63-116A-5F4A-8CAE-AA0518567076}" type="sibTrans" cxnId="{C362B9B1-BA8E-DF49-A2D5-B49FDF623659}">
      <dgm:prSet/>
      <dgm:spPr/>
      <dgm:t>
        <a:bodyPr/>
        <a:lstStyle/>
        <a:p>
          <a:endParaRPr lang="en-US"/>
        </a:p>
      </dgm:t>
    </dgm:pt>
    <dgm:pt modelId="{3E1FFECE-3AD5-46DC-BF5C-97FCEC4FB5B4}" type="pres">
      <dgm:prSet presAssocID="{BAC53C6F-0161-4ABE-AEF0-68F919823919}" presName="Name0" presStyleCnt="0">
        <dgm:presLayoutVars>
          <dgm:dir/>
          <dgm:animLvl val="lvl"/>
          <dgm:resizeHandles val="exact"/>
        </dgm:presLayoutVars>
      </dgm:prSet>
      <dgm:spPr/>
      <dgm:t>
        <a:bodyPr/>
        <a:lstStyle/>
        <a:p>
          <a:endParaRPr lang="en-CA"/>
        </a:p>
      </dgm:t>
    </dgm:pt>
    <dgm:pt modelId="{B183D7BD-4F94-4793-BB5C-477D1E70E582}" type="pres">
      <dgm:prSet presAssocID="{ED3C4877-1320-4148-A565-F10C257FF702}" presName="linNode" presStyleCnt="0"/>
      <dgm:spPr/>
    </dgm:pt>
    <dgm:pt modelId="{AE9E13C4-778E-46EF-A340-91B10C166040}" type="pres">
      <dgm:prSet presAssocID="{ED3C4877-1320-4148-A565-F10C257FF702}" presName="parentText" presStyleLbl="node1" presStyleIdx="0" presStyleCnt="2">
        <dgm:presLayoutVars>
          <dgm:chMax val="1"/>
          <dgm:bulletEnabled val="1"/>
        </dgm:presLayoutVars>
      </dgm:prSet>
      <dgm:spPr/>
      <dgm:t>
        <a:bodyPr/>
        <a:lstStyle/>
        <a:p>
          <a:endParaRPr lang="en-CA"/>
        </a:p>
      </dgm:t>
    </dgm:pt>
    <dgm:pt modelId="{6D955E11-6150-4915-979C-D4DF34AF7D56}" type="pres">
      <dgm:prSet presAssocID="{ED3C4877-1320-4148-A565-F10C257FF702}" presName="descendantText" presStyleLbl="alignAccFollowNode1" presStyleIdx="0" presStyleCnt="2">
        <dgm:presLayoutVars>
          <dgm:bulletEnabled val="1"/>
        </dgm:presLayoutVars>
      </dgm:prSet>
      <dgm:spPr/>
      <dgm:t>
        <a:bodyPr/>
        <a:lstStyle/>
        <a:p>
          <a:endParaRPr lang="en-CA"/>
        </a:p>
      </dgm:t>
    </dgm:pt>
    <dgm:pt modelId="{E2337C0D-6ACE-4834-BA6D-2DD6126283DD}" type="pres">
      <dgm:prSet presAssocID="{E4DA8DAC-FA79-463B-997A-B84D7EB502EB}" presName="sp" presStyleCnt="0"/>
      <dgm:spPr/>
    </dgm:pt>
    <dgm:pt modelId="{9C3318A3-FAE4-467C-B2B4-C265EFB1F240}" type="pres">
      <dgm:prSet presAssocID="{1C4A9BD5-F12A-4BB5-AD04-BEC4CC1950E1}" presName="linNode" presStyleCnt="0"/>
      <dgm:spPr/>
    </dgm:pt>
    <dgm:pt modelId="{7DE38E44-53DF-492D-A251-E6C38A37EE9C}" type="pres">
      <dgm:prSet presAssocID="{1C4A9BD5-F12A-4BB5-AD04-BEC4CC1950E1}" presName="parentText" presStyleLbl="node1" presStyleIdx="1" presStyleCnt="2">
        <dgm:presLayoutVars>
          <dgm:chMax val="1"/>
          <dgm:bulletEnabled val="1"/>
        </dgm:presLayoutVars>
      </dgm:prSet>
      <dgm:spPr/>
      <dgm:t>
        <a:bodyPr/>
        <a:lstStyle/>
        <a:p>
          <a:endParaRPr lang="en-CA"/>
        </a:p>
      </dgm:t>
    </dgm:pt>
    <dgm:pt modelId="{94F18F22-68B4-4FF7-8B55-BF7087D4715F}" type="pres">
      <dgm:prSet presAssocID="{1C4A9BD5-F12A-4BB5-AD04-BEC4CC1950E1}" presName="descendantText" presStyleLbl="alignAccFollowNode1" presStyleIdx="1" presStyleCnt="2">
        <dgm:presLayoutVars>
          <dgm:bulletEnabled val="1"/>
        </dgm:presLayoutVars>
      </dgm:prSet>
      <dgm:spPr/>
      <dgm:t>
        <a:bodyPr/>
        <a:lstStyle/>
        <a:p>
          <a:endParaRPr lang="en-CA"/>
        </a:p>
      </dgm:t>
    </dgm:pt>
  </dgm:ptLst>
  <dgm:cxnLst>
    <dgm:cxn modelId="{03722E5A-B1CF-445C-8C2F-A534016C581E}" srcId="{1C4A9BD5-F12A-4BB5-AD04-BEC4CC1950E1}" destId="{3570E512-BD6A-4227-80A1-F342A4C6AB1B}" srcOrd="0" destOrd="0" parTransId="{D612D7AA-8C68-4123-BFAD-0B0B3BB0D795}" sibTransId="{5F7D47E4-25AD-4D4A-AA4D-E708774E90C4}"/>
    <dgm:cxn modelId="{735B7C4D-C81E-044F-8E64-7F2D14DCBAD0}" type="presOf" srcId="{754B836A-4F2D-4115-9F8D-F45E7411223B}" destId="{94F18F22-68B4-4FF7-8B55-BF7087D4715F}" srcOrd="0" destOrd="3" presId="urn:microsoft.com/office/officeart/2005/8/layout/vList5"/>
    <dgm:cxn modelId="{D42A6233-6DDD-DD4D-9621-EDD3BA4EB708}" type="presOf" srcId="{CC51A9AF-561D-4A81-B5D8-7DAFF5FE9535}" destId="{94F18F22-68B4-4FF7-8B55-BF7087D4715F}" srcOrd="0" destOrd="1" presId="urn:microsoft.com/office/officeart/2005/8/layout/vList5"/>
    <dgm:cxn modelId="{3A5A5293-8616-41FE-A99F-F908CC1A2825}" srcId="{BAC53C6F-0161-4ABE-AEF0-68F919823919}" destId="{ED3C4877-1320-4148-A565-F10C257FF702}" srcOrd="0" destOrd="0" parTransId="{AFFE1A6F-9AE8-442C-A7D5-9706E9638956}" sibTransId="{E4DA8DAC-FA79-463B-997A-B84D7EB502EB}"/>
    <dgm:cxn modelId="{16B74799-8966-0C4C-8B17-9885DC07DF1B}" type="presOf" srcId="{5EF8E7B9-0963-7E42-9FB6-8C4C8FE4FD13}" destId="{94F18F22-68B4-4FF7-8B55-BF7087D4715F}" srcOrd="0" destOrd="2" presId="urn:microsoft.com/office/officeart/2005/8/layout/vList5"/>
    <dgm:cxn modelId="{5FB68F9E-A554-2C48-9BA8-D345BCB4E6F6}" type="presOf" srcId="{BE9E5C16-AD9D-4163-9127-0E13C0C6AC1C}" destId="{6D955E11-6150-4915-979C-D4DF34AF7D56}" srcOrd="0" destOrd="2" presId="urn:microsoft.com/office/officeart/2005/8/layout/vList5"/>
    <dgm:cxn modelId="{C362B9B1-BA8E-DF49-A2D5-B49FDF623659}" srcId="{ED3C4877-1320-4148-A565-F10C257FF702}" destId="{79FE173B-8414-C344-8916-FB83E27C8EDB}" srcOrd="1" destOrd="0" parTransId="{157D635C-AA2E-A14E-A53A-6768FDF24B23}" sibTransId="{F1A00F63-116A-5F4A-8CAE-AA0518567076}"/>
    <dgm:cxn modelId="{1FD62C62-2BD4-784B-AE97-BD68A2836071}" type="presOf" srcId="{ED3C4877-1320-4148-A565-F10C257FF702}" destId="{AE9E13C4-778E-46EF-A340-91B10C166040}" srcOrd="0" destOrd="0" presId="urn:microsoft.com/office/officeart/2005/8/layout/vList5"/>
    <dgm:cxn modelId="{E44F1B1E-D181-3044-B753-A4DD11ADD72C}" srcId="{1C4A9BD5-F12A-4BB5-AD04-BEC4CC1950E1}" destId="{5EF8E7B9-0963-7E42-9FB6-8C4C8FE4FD13}" srcOrd="2" destOrd="0" parTransId="{D3E967F2-FEE0-0947-833B-0ABE68E1628A}" sibTransId="{31EAE925-1C05-474A-BD66-CABB2432E874}"/>
    <dgm:cxn modelId="{D0027A9D-5491-AD44-A57E-E5D2F32B9C46}" type="presOf" srcId="{1C4A9BD5-F12A-4BB5-AD04-BEC4CC1950E1}" destId="{7DE38E44-53DF-492D-A251-E6C38A37EE9C}" srcOrd="0" destOrd="0" presId="urn:microsoft.com/office/officeart/2005/8/layout/vList5"/>
    <dgm:cxn modelId="{84F02FA9-3966-B54E-BFC7-D111021C635F}" type="presOf" srcId="{BAC53C6F-0161-4ABE-AEF0-68F919823919}" destId="{3E1FFECE-3AD5-46DC-BF5C-97FCEC4FB5B4}" srcOrd="0" destOrd="0" presId="urn:microsoft.com/office/officeart/2005/8/layout/vList5"/>
    <dgm:cxn modelId="{D757FDB6-7263-E844-A2D6-29476FDDD386}" type="presOf" srcId="{79FE173B-8414-C344-8916-FB83E27C8EDB}" destId="{6D955E11-6150-4915-979C-D4DF34AF7D56}" srcOrd="0" destOrd="1" presId="urn:microsoft.com/office/officeart/2005/8/layout/vList5"/>
    <dgm:cxn modelId="{859DDE58-0781-4B16-ADA1-F1C5B5C19416}" srcId="{ED3C4877-1320-4148-A565-F10C257FF702}" destId="{BE9E5C16-AD9D-4163-9127-0E13C0C6AC1C}" srcOrd="2" destOrd="0" parTransId="{BFB3B7E0-0472-486A-B847-DB002507391D}" sibTransId="{461D8288-FB76-4D2C-9880-23695A9232C9}"/>
    <dgm:cxn modelId="{5F089A74-BDC3-7944-8E5E-CEBD824536B5}" type="presOf" srcId="{93F5FC97-C6BA-44FC-8B60-1398BE2078CB}" destId="{6D955E11-6150-4915-979C-D4DF34AF7D56}" srcOrd="0" destOrd="0" presId="urn:microsoft.com/office/officeart/2005/8/layout/vList5"/>
    <dgm:cxn modelId="{BE197402-92FF-415E-8E5A-02A3C50C7CED}" srcId="{ED3C4877-1320-4148-A565-F10C257FF702}" destId="{93F5FC97-C6BA-44FC-8B60-1398BE2078CB}" srcOrd="0" destOrd="0" parTransId="{AFFBF414-B9AC-4BB5-8499-FA508E21EF4F}" sibTransId="{E96CAF75-2C7F-43C2-8614-E7DEB0BAA35E}"/>
    <dgm:cxn modelId="{F49AA310-E6F4-4CD3-A562-281760D01588}" srcId="{1C4A9BD5-F12A-4BB5-AD04-BEC4CC1950E1}" destId="{CC51A9AF-561D-4A81-B5D8-7DAFF5FE9535}" srcOrd="1" destOrd="0" parTransId="{18A693F4-AE0E-45C3-A768-38510588A7FC}" sibTransId="{1D76E2F6-2629-45FA-860C-311B06CABB0A}"/>
    <dgm:cxn modelId="{D36A570B-B975-420D-A1F4-8FA26BD265ED}" srcId="{1C4A9BD5-F12A-4BB5-AD04-BEC4CC1950E1}" destId="{754B836A-4F2D-4115-9F8D-F45E7411223B}" srcOrd="3" destOrd="0" parTransId="{55FBD6A4-A008-432B-86A5-8FEC4A68B2EE}" sibTransId="{4FE0D5B9-7FCA-48AB-AD3D-532DEE861CA6}"/>
    <dgm:cxn modelId="{F130FA4E-5D96-534D-A606-BF5C22164986}" type="presOf" srcId="{3570E512-BD6A-4227-80A1-F342A4C6AB1B}" destId="{94F18F22-68B4-4FF7-8B55-BF7087D4715F}" srcOrd="0" destOrd="0" presId="urn:microsoft.com/office/officeart/2005/8/layout/vList5"/>
    <dgm:cxn modelId="{032E6376-C2CA-4DCC-AD7F-E0AF13C02F1C}" srcId="{BAC53C6F-0161-4ABE-AEF0-68F919823919}" destId="{1C4A9BD5-F12A-4BB5-AD04-BEC4CC1950E1}" srcOrd="1" destOrd="0" parTransId="{A9A89AE5-EC80-43FE-80A0-6D47D0D29ED7}" sibTransId="{33E2B825-0748-4697-A5A3-110FD9FC4BD8}"/>
    <dgm:cxn modelId="{0A456409-AADF-C747-B57C-1D54B10EFED3}" type="presParOf" srcId="{3E1FFECE-3AD5-46DC-BF5C-97FCEC4FB5B4}" destId="{B183D7BD-4F94-4793-BB5C-477D1E70E582}" srcOrd="0" destOrd="0" presId="urn:microsoft.com/office/officeart/2005/8/layout/vList5"/>
    <dgm:cxn modelId="{3D98E145-7B7C-CA43-AFCF-9D2F7B8A7DB7}" type="presParOf" srcId="{B183D7BD-4F94-4793-BB5C-477D1E70E582}" destId="{AE9E13C4-778E-46EF-A340-91B10C166040}" srcOrd="0" destOrd="0" presId="urn:microsoft.com/office/officeart/2005/8/layout/vList5"/>
    <dgm:cxn modelId="{30552D8C-EB6B-2B4B-8D88-3180B7AE91BB}" type="presParOf" srcId="{B183D7BD-4F94-4793-BB5C-477D1E70E582}" destId="{6D955E11-6150-4915-979C-D4DF34AF7D56}" srcOrd="1" destOrd="0" presId="urn:microsoft.com/office/officeart/2005/8/layout/vList5"/>
    <dgm:cxn modelId="{91080165-A73E-9C47-BE05-578C56AAD764}" type="presParOf" srcId="{3E1FFECE-3AD5-46DC-BF5C-97FCEC4FB5B4}" destId="{E2337C0D-6ACE-4834-BA6D-2DD6126283DD}" srcOrd="1" destOrd="0" presId="urn:microsoft.com/office/officeart/2005/8/layout/vList5"/>
    <dgm:cxn modelId="{0603B7CE-6C84-8040-B7B0-CF92F8B9773E}" type="presParOf" srcId="{3E1FFECE-3AD5-46DC-BF5C-97FCEC4FB5B4}" destId="{9C3318A3-FAE4-467C-B2B4-C265EFB1F240}" srcOrd="2" destOrd="0" presId="urn:microsoft.com/office/officeart/2005/8/layout/vList5"/>
    <dgm:cxn modelId="{73F01F42-915E-D142-8395-5598B08F374D}" type="presParOf" srcId="{9C3318A3-FAE4-467C-B2B4-C265EFB1F240}" destId="{7DE38E44-53DF-492D-A251-E6C38A37EE9C}" srcOrd="0" destOrd="0" presId="urn:microsoft.com/office/officeart/2005/8/layout/vList5"/>
    <dgm:cxn modelId="{A874C307-BBD2-7F4F-8AD2-2AD712CF6F8A}" type="presParOf" srcId="{9C3318A3-FAE4-467C-B2B4-C265EFB1F240}" destId="{94F18F22-68B4-4FF7-8B55-BF7087D4715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88433-90BE-4243-8859-E42696B2B643}">
      <dsp:nvSpPr>
        <dsp:cNvPr id="0" name=""/>
        <dsp:cNvSpPr/>
      </dsp:nvSpPr>
      <dsp:spPr>
        <a:xfrm rot="5400000">
          <a:off x="3622726" y="-269344"/>
          <a:ext cx="4408321" cy="548412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CA" sz="2200" kern="1200" dirty="0" smtClean="0"/>
            <a:t>Storage Pool Line – 2.7 miles of 6” HP steel main with MOP of 500 psig</a:t>
          </a:r>
          <a:endParaRPr lang="en-CA" sz="2200" kern="1200" dirty="0"/>
        </a:p>
        <a:p>
          <a:pPr marL="228600" lvl="1" indent="-228600" algn="l" defTabSz="977900">
            <a:lnSpc>
              <a:spcPct val="90000"/>
            </a:lnSpc>
            <a:spcBef>
              <a:spcPct val="0"/>
            </a:spcBef>
            <a:spcAft>
              <a:spcPct val="15000"/>
            </a:spcAft>
            <a:buChar char="••"/>
          </a:pPr>
          <a:r>
            <a:rPr lang="en-CA" sz="2200" kern="1200" dirty="0" smtClean="0"/>
            <a:t>HDPE Plastic Main – 71.4 miles of 8” with MOP of 180 psig</a:t>
          </a:r>
          <a:endParaRPr lang="en-CA" sz="2200" kern="1200" dirty="0"/>
        </a:p>
        <a:p>
          <a:pPr marL="228600" lvl="1" indent="-228600" algn="l" defTabSz="977900">
            <a:lnSpc>
              <a:spcPct val="90000"/>
            </a:lnSpc>
            <a:spcBef>
              <a:spcPct val="0"/>
            </a:spcBef>
            <a:spcAft>
              <a:spcPct val="15000"/>
            </a:spcAft>
            <a:buChar char="••"/>
          </a:pPr>
          <a:r>
            <a:rPr lang="en-CA" sz="2200" kern="1200" dirty="0" smtClean="0"/>
            <a:t>HDPE Plastic Main – 28.1 miles of 6” with MOP of 180 psig</a:t>
          </a:r>
          <a:endParaRPr lang="en-CA" sz="2200" kern="1200" dirty="0"/>
        </a:p>
        <a:p>
          <a:pPr marL="228600" lvl="1" indent="-228600" algn="l" defTabSz="977900">
            <a:lnSpc>
              <a:spcPct val="90000"/>
            </a:lnSpc>
            <a:spcBef>
              <a:spcPct val="0"/>
            </a:spcBef>
            <a:spcAft>
              <a:spcPct val="15000"/>
            </a:spcAft>
            <a:buChar char="••"/>
          </a:pPr>
          <a:r>
            <a:rPr lang="en-CA" sz="2200" kern="1200" dirty="0" smtClean="0"/>
            <a:t>HDPE Plastic Main – 15.9 miles of 4” with MOP of 180 psig</a:t>
          </a:r>
          <a:endParaRPr lang="en-CA" sz="2200" kern="1200" dirty="0"/>
        </a:p>
        <a:p>
          <a:pPr marL="228600" lvl="1" indent="-228600" algn="l" defTabSz="977900">
            <a:lnSpc>
              <a:spcPct val="90000"/>
            </a:lnSpc>
            <a:spcBef>
              <a:spcPct val="0"/>
            </a:spcBef>
            <a:spcAft>
              <a:spcPct val="15000"/>
            </a:spcAft>
            <a:buChar char="••"/>
          </a:pPr>
          <a:r>
            <a:rPr lang="en-CA" sz="2200" kern="1200" dirty="0" smtClean="0"/>
            <a:t>MDPE Plastic Distribution – 1.25” to 2” with MOP of 80 psig</a:t>
          </a:r>
          <a:endParaRPr lang="en-CA" sz="2200" kern="1200" dirty="0"/>
        </a:p>
        <a:p>
          <a:pPr marL="228600" lvl="1" indent="-228600" algn="l" defTabSz="977900">
            <a:lnSpc>
              <a:spcPct val="90000"/>
            </a:lnSpc>
            <a:spcBef>
              <a:spcPct val="0"/>
            </a:spcBef>
            <a:spcAft>
              <a:spcPct val="15000"/>
            </a:spcAft>
            <a:buChar char="••"/>
          </a:pPr>
          <a:r>
            <a:rPr lang="en-CA" sz="2200" kern="1200" dirty="0" smtClean="0"/>
            <a:t>MDPE Plastic Main (Existing NCE System) – 28.2 miles of 6” &amp; 4” with MOP of 100 psig</a:t>
          </a:r>
          <a:endParaRPr lang="en-CA" sz="2200" kern="1200" dirty="0"/>
        </a:p>
      </dsp:txBody>
      <dsp:txXfrm rot="-5400000">
        <a:off x="3084822" y="483756"/>
        <a:ext cx="5268933" cy="3977929"/>
      </dsp:txXfrm>
    </dsp:sp>
    <dsp:sp modelId="{D9DF5D10-731E-4D7E-99D2-1C7EA32D6A49}">
      <dsp:nvSpPr>
        <dsp:cNvPr id="0" name=""/>
        <dsp:cNvSpPr/>
      </dsp:nvSpPr>
      <dsp:spPr>
        <a:xfrm>
          <a:off x="0" y="2426"/>
          <a:ext cx="3084822" cy="49636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108585" rIns="217170" bIns="108585" numCol="1" spcCol="1270" anchor="ctr" anchorCtr="0">
          <a:noAutofit/>
        </a:bodyPr>
        <a:lstStyle/>
        <a:p>
          <a:pPr lvl="0" algn="ctr" defTabSz="2533650">
            <a:lnSpc>
              <a:spcPct val="90000"/>
            </a:lnSpc>
            <a:spcBef>
              <a:spcPct val="0"/>
            </a:spcBef>
            <a:spcAft>
              <a:spcPct val="35000"/>
            </a:spcAft>
          </a:pPr>
          <a:r>
            <a:rPr lang="en-CA" sz="5700" kern="1200" dirty="0" smtClean="0"/>
            <a:t>Pipeline</a:t>
          </a:r>
          <a:endParaRPr lang="en-CA" sz="5700" kern="1200" dirty="0"/>
        </a:p>
      </dsp:txBody>
      <dsp:txXfrm>
        <a:off x="150589" y="153015"/>
        <a:ext cx="2783644" cy="46625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18F22-68B4-4FF7-8B55-BF7087D4715F}">
      <dsp:nvSpPr>
        <dsp:cNvPr id="0" name=""/>
        <dsp:cNvSpPr/>
      </dsp:nvSpPr>
      <dsp:spPr>
        <a:xfrm rot="5400000">
          <a:off x="3501369" y="-178645"/>
          <a:ext cx="3769657" cy="506936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n-CA" sz="2600" kern="1200" dirty="0" smtClean="0"/>
            <a:t>2% interest rate</a:t>
          </a:r>
          <a:endParaRPr lang="en-CA" sz="2600" kern="1200" dirty="0"/>
        </a:p>
        <a:p>
          <a:pPr marL="228600" lvl="1" indent="-228600" algn="l" defTabSz="1155700">
            <a:lnSpc>
              <a:spcPct val="90000"/>
            </a:lnSpc>
            <a:spcBef>
              <a:spcPct val="0"/>
            </a:spcBef>
            <a:spcAft>
              <a:spcPct val="15000"/>
            </a:spcAft>
            <a:buChar char="••"/>
          </a:pPr>
          <a:r>
            <a:rPr lang="en-CA" sz="2600" kern="1200" dirty="0" smtClean="0"/>
            <a:t>50 year amortization period</a:t>
          </a:r>
          <a:endParaRPr lang="en-CA" sz="2600" kern="1200" dirty="0"/>
        </a:p>
        <a:p>
          <a:pPr marL="228600" lvl="1" indent="-228600" algn="l" defTabSz="1155700">
            <a:lnSpc>
              <a:spcPct val="90000"/>
            </a:lnSpc>
            <a:spcBef>
              <a:spcPct val="0"/>
            </a:spcBef>
            <a:spcAft>
              <a:spcPct val="15000"/>
            </a:spcAft>
            <a:buChar char="••"/>
          </a:pPr>
          <a:r>
            <a:rPr lang="en-CA" sz="2600" kern="1200" dirty="0" smtClean="0"/>
            <a:t>$5M</a:t>
          </a:r>
          <a:endParaRPr lang="en-CA" sz="2600" kern="1200" dirty="0"/>
        </a:p>
        <a:p>
          <a:pPr marL="228600" lvl="1" indent="-228600" algn="l" defTabSz="1155700">
            <a:lnSpc>
              <a:spcPct val="90000"/>
            </a:lnSpc>
            <a:spcBef>
              <a:spcPct val="0"/>
            </a:spcBef>
            <a:spcAft>
              <a:spcPct val="15000"/>
            </a:spcAft>
            <a:buChar char="••"/>
          </a:pPr>
          <a:r>
            <a:rPr lang="en-CA" sz="2600" kern="1200" dirty="0" smtClean="0"/>
            <a:t>$159,120 annual payment</a:t>
          </a:r>
          <a:endParaRPr lang="en-CA" sz="2600" kern="1200" dirty="0"/>
        </a:p>
      </dsp:txBody>
      <dsp:txXfrm rot="-5400000">
        <a:off x="2851517" y="655226"/>
        <a:ext cx="4885344" cy="3401619"/>
      </dsp:txXfrm>
    </dsp:sp>
    <dsp:sp modelId="{7DE38E44-53DF-492D-A251-E6C38A37EE9C}">
      <dsp:nvSpPr>
        <dsp:cNvPr id="0" name=""/>
        <dsp:cNvSpPr/>
      </dsp:nvSpPr>
      <dsp:spPr>
        <a:xfrm>
          <a:off x="0" y="0"/>
          <a:ext cx="2851516" cy="47120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CA" sz="3400" kern="1200" dirty="0" smtClean="0"/>
            <a:t>Municipal Gov’t Loan</a:t>
          </a:r>
          <a:endParaRPr lang="en-CA" sz="3400" kern="1200" dirty="0"/>
        </a:p>
      </dsp:txBody>
      <dsp:txXfrm>
        <a:off x="139200" y="139200"/>
        <a:ext cx="2573116" cy="44336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55E11-6150-4915-979C-D4DF34AF7D56}">
      <dsp:nvSpPr>
        <dsp:cNvPr id="0" name=""/>
        <dsp:cNvSpPr/>
      </dsp:nvSpPr>
      <dsp:spPr>
        <a:xfrm rot="5400000">
          <a:off x="4466792" y="-1385366"/>
          <a:ext cx="1838812" cy="506936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endParaRPr lang="en-CA" sz="2600" kern="1200" dirty="0"/>
        </a:p>
        <a:p>
          <a:pPr marL="228600" lvl="1" indent="-228600" algn="l" defTabSz="1155700">
            <a:lnSpc>
              <a:spcPct val="90000"/>
            </a:lnSpc>
            <a:spcBef>
              <a:spcPct val="0"/>
            </a:spcBef>
            <a:spcAft>
              <a:spcPct val="15000"/>
            </a:spcAft>
            <a:buChar char="••"/>
          </a:pPr>
          <a:r>
            <a:rPr lang="en-CA" sz="2600" kern="1200" dirty="0" smtClean="0"/>
            <a:t>10% return before tax</a:t>
          </a:r>
          <a:endParaRPr lang="en-CA" sz="2600" kern="1200" dirty="0"/>
        </a:p>
        <a:p>
          <a:pPr marL="228600" lvl="1" indent="-228600" algn="l" defTabSz="1155700">
            <a:lnSpc>
              <a:spcPct val="90000"/>
            </a:lnSpc>
            <a:spcBef>
              <a:spcPct val="0"/>
            </a:spcBef>
            <a:spcAft>
              <a:spcPct val="15000"/>
            </a:spcAft>
            <a:buChar char="••"/>
          </a:pPr>
          <a:r>
            <a:rPr lang="en-CA" sz="2600" kern="1200" dirty="0" smtClean="0"/>
            <a:t>30 year investment period</a:t>
          </a:r>
          <a:endParaRPr lang="en-CA" sz="2600" kern="1200" dirty="0"/>
        </a:p>
        <a:p>
          <a:pPr marL="228600" lvl="1" indent="-228600" algn="l" defTabSz="1155700">
            <a:lnSpc>
              <a:spcPct val="90000"/>
            </a:lnSpc>
            <a:spcBef>
              <a:spcPct val="0"/>
            </a:spcBef>
            <a:spcAft>
              <a:spcPct val="15000"/>
            </a:spcAft>
            <a:buChar char="••"/>
          </a:pPr>
          <a:r>
            <a:rPr lang="en-CA" sz="2600" kern="1200" dirty="0" smtClean="0"/>
            <a:t>$</a:t>
          </a:r>
          <a:r>
            <a:rPr lang="en-CA" sz="2600" kern="1200" dirty="0" smtClean="0"/>
            <a:t>4,389,530 </a:t>
          </a:r>
          <a:r>
            <a:rPr lang="en-CA" sz="2600" kern="1200" dirty="0" smtClean="0"/>
            <a:t>initial investment</a:t>
          </a:r>
          <a:endParaRPr lang="en-CA" sz="2600" kern="1200" dirty="0"/>
        </a:p>
        <a:p>
          <a:pPr marL="228600" lvl="1" indent="-228600" algn="l" defTabSz="1155700">
            <a:lnSpc>
              <a:spcPct val="90000"/>
            </a:lnSpc>
            <a:spcBef>
              <a:spcPct val="0"/>
            </a:spcBef>
            <a:spcAft>
              <a:spcPct val="15000"/>
            </a:spcAft>
            <a:buChar char="••"/>
          </a:pPr>
          <a:r>
            <a:rPr lang="en-CA" sz="2600" kern="1200" dirty="0" smtClean="0"/>
            <a:t>$</a:t>
          </a:r>
          <a:r>
            <a:rPr lang="en-CA" sz="2600" kern="1200" dirty="0" smtClean="0"/>
            <a:t>438,950 </a:t>
          </a:r>
          <a:r>
            <a:rPr lang="en-CA" sz="2600" kern="1200" dirty="0" smtClean="0"/>
            <a:t>annual return</a:t>
          </a:r>
          <a:endParaRPr lang="en-CA" sz="2600" kern="1200" dirty="0"/>
        </a:p>
        <a:p>
          <a:pPr marL="228600" lvl="1" indent="-228600" algn="l" defTabSz="1155700">
            <a:lnSpc>
              <a:spcPct val="90000"/>
            </a:lnSpc>
            <a:spcBef>
              <a:spcPct val="0"/>
            </a:spcBef>
            <a:spcAft>
              <a:spcPct val="15000"/>
            </a:spcAft>
            <a:buChar char="••"/>
          </a:pPr>
          <a:endParaRPr lang="en-CA" sz="2600" kern="1200" dirty="0"/>
        </a:p>
      </dsp:txBody>
      <dsp:txXfrm rot="-5400000">
        <a:off x="2851517" y="319672"/>
        <a:ext cx="4979600" cy="1659286"/>
      </dsp:txXfrm>
    </dsp:sp>
    <dsp:sp modelId="{AE9E13C4-778E-46EF-A340-91B10C166040}">
      <dsp:nvSpPr>
        <dsp:cNvPr id="0" name=""/>
        <dsp:cNvSpPr/>
      </dsp:nvSpPr>
      <dsp:spPr>
        <a:xfrm>
          <a:off x="0" y="57"/>
          <a:ext cx="2851516" cy="22985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CA" sz="3400" kern="1200" dirty="0" smtClean="0"/>
            <a:t>Private Equity Return</a:t>
          </a:r>
          <a:endParaRPr lang="en-CA" sz="3400" kern="1200" dirty="0"/>
        </a:p>
      </dsp:txBody>
      <dsp:txXfrm>
        <a:off x="112204" y="112261"/>
        <a:ext cx="2627108" cy="2074107"/>
      </dsp:txXfrm>
    </dsp:sp>
    <dsp:sp modelId="{94F18F22-68B4-4FF7-8B55-BF7087D4715F}">
      <dsp:nvSpPr>
        <dsp:cNvPr id="0" name=""/>
        <dsp:cNvSpPr/>
      </dsp:nvSpPr>
      <dsp:spPr>
        <a:xfrm rot="5400000">
          <a:off x="4466792" y="1028075"/>
          <a:ext cx="1838812" cy="506936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n-CA" sz="2600" kern="1200" dirty="0" smtClean="0"/>
            <a:t>6% interest rate</a:t>
          </a:r>
          <a:endParaRPr lang="en-CA" sz="2600" kern="1200" dirty="0"/>
        </a:p>
        <a:p>
          <a:pPr marL="228600" lvl="1" indent="-228600" algn="l" defTabSz="1155700">
            <a:lnSpc>
              <a:spcPct val="90000"/>
            </a:lnSpc>
            <a:spcBef>
              <a:spcPct val="0"/>
            </a:spcBef>
            <a:spcAft>
              <a:spcPct val="15000"/>
            </a:spcAft>
            <a:buChar char="••"/>
          </a:pPr>
          <a:r>
            <a:rPr lang="en-CA" sz="2600" kern="1200" dirty="0" smtClean="0"/>
            <a:t>30 year amortization period</a:t>
          </a:r>
          <a:endParaRPr lang="en-CA" sz="2600" kern="1200" dirty="0"/>
        </a:p>
        <a:p>
          <a:pPr marL="228600" lvl="1" indent="-228600" algn="l" defTabSz="1155700">
            <a:lnSpc>
              <a:spcPct val="90000"/>
            </a:lnSpc>
            <a:spcBef>
              <a:spcPct val="0"/>
            </a:spcBef>
            <a:spcAft>
              <a:spcPct val="15000"/>
            </a:spcAft>
            <a:buChar char="••"/>
          </a:pPr>
          <a:r>
            <a:rPr lang="en-CA" sz="2600" kern="1200" dirty="0" smtClean="0"/>
            <a:t>$</a:t>
          </a:r>
          <a:r>
            <a:rPr lang="en-CA" sz="2600" kern="1200" dirty="0" smtClean="0"/>
            <a:t>17,558,120 </a:t>
          </a:r>
          <a:r>
            <a:rPr lang="en-CA" sz="2600" kern="1200" dirty="0" smtClean="0"/>
            <a:t>loan</a:t>
          </a:r>
          <a:endParaRPr lang="en-CA" sz="2600" kern="1200" dirty="0"/>
        </a:p>
        <a:p>
          <a:pPr marL="228600" lvl="1" indent="-228600" algn="l" defTabSz="1155700">
            <a:lnSpc>
              <a:spcPct val="90000"/>
            </a:lnSpc>
            <a:spcBef>
              <a:spcPct val="0"/>
            </a:spcBef>
            <a:spcAft>
              <a:spcPct val="15000"/>
            </a:spcAft>
            <a:buChar char="••"/>
          </a:pPr>
          <a:r>
            <a:rPr lang="en-CA" sz="2600" kern="1200" dirty="0" smtClean="0"/>
            <a:t>$</a:t>
          </a:r>
          <a:r>
            <a:rPr lang="en-CA" sz="2600" kern="1200" dirty="0" smtClean="0"/>
            <a:t>1,305,210 </a:t>
          </a:r>
          <a:r>
            <a:rPr lang="en-CA" sz="2600" kern="1200" dirty="0" smtClean="0"/>
            <a:t>annual payment</a:t>
          </a:r>
          <a:endParaRPr lang="en-CA" sz="2600" kern="1200" dirty="0"/>
        </a:p>
      </dsp:txBody>
      <dsp:txXfrm rot="-5400000">
        <a:off x="2851517" y="2733114"/>
        <a:ext cx="4979600" cy="1659286"/>
      </dsp:txXfrm>
    </dsp:sp>
    <dsp:sp modelId="{7DE38E44-53DF-492D-A251-E6C38A37EE9C}">
      <dsp:nvSpPr>
        <dsp:cNvPr id="0" name=""/>
        <dsp:cNvSpPr/>
      </dsp:nvSpPr>
      <dsp:spPr>
        <a:xfrm>
          <a:off x="0" y="2413498"/>
          <a:ext cx="2851516" cy="22985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CA" sz="3400" kern="1200" dirty="0" smtClean="0"/>
            <a:t>Private Capital Debt Service</a:t>
          </a:r>
          <a:endParaRPr lang="en-CA" sz="3400" kern="1200" dirty="0"/>
        </a:p>
      </dsp:txBody>
      <dsp:txXfrm>
        <a:off x="112204" y="2525702"/>
        <a:ext cx="2627108" cy="20741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A844F-BDC5-434C-B436-7AD794A6D487}">
      <dsp:nvSpPr>
        <dsp:cNvPr id="0" name=""/>
        <dsp:cNvSpPr/>
      </dsp:nvSpPr>
      <dsp:spPr>
        <a:xfrm rot="5400000">
          <a:off x="3785742" y="-370490"/>
          <a:ext cx="362077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CA" sz="2400" kern="1200" dirty="0" smtClean="0"/>
            <a:t>All Engineering, Material, Installation, Testing and Project Management</a:t>
          </a:r>
          <a:endParaRPr lang="en-CA" sz="2400" kern="1200" dirty="0"/>
        </a:p>
        <a:p>
          <a:pPr marL="228600" lvl="1" indent="-228600" algn="l" defTabSz="1066800">
            <a:lnSpc>
              <a:spcPct val="90000"/>
            </a:lnSpc>
            <a:spcBef>
              <a:spcPct val="0"/>
            </a:spcBef>
            <a:spcAft>
              <a:spcPct val="15000"/>
            </a:spcAft>
            <a:buChar char="••"/>
          </a:pPr>
          <a:r>
            <a:rPr lang="en-CA" sz="2400" kern="1200" dirty="0" smtClean="0"/>
            <a:t>$81,648,000</a:t>
          </a:r>
          <a:endParaRPr lang="en-CA" sz="2400" kern="1200" dirty="0"/>
        </a:p>
        <a:p>
          <a:pPr marL="228600" lvl="1" indent="-228600" algn="l" defTabSz="1066800">
            <a:lnSpc>
              <a:spcPct val="90000"/>
            </a:lnSpc>
            <a:spcBef>
              <a:spcPct val="0"/>
            </a:spcBef>
            <a:spcAft>
              <a:spcPct val="15000"/>
            </a:spcAft>
            <a:buChar char="••"/>
          </a:pPr>
          <a:r>
            <a:rPr lang="en-CA" sz="2400" kern="1200" dirty="0" smtClean="0"/>
            <a:t>3 Phases for mains</a:t>
          </a:r>
          <a:endParaRPr lang="en-CA" sz="2400" kern="1200" dirty="0"/>
        </a:p>
        <a:p>
          <a:pPr marL="228600" lvl="1" indent="-228600" algn="l" defTabSz="1066800">
            <a:lnSpc>
              <a:spcPct val="90000"/>
            </a:lnSpc>
            <a:spcBef>
              <a:spcPct val="0"/>
            </a:spcBef>
            <a:spcAft>
              <a:spcPct val="15000"/>
            </a:spcAft>
            <a:buChar char="••"/>
          </a:pPr>
          <a:r>
            <a:rPr lang="en-CA" sz="2400" kern="1200" dirty="0" smtClean="0"/>
            <a:t>Target completion for all mains </a:t>
          </a:r>
          <a:r>
            <a:rPr lang="en-CA" sz="2400" kern="1200" dirty="0" smtClean="0"/>
            <a:t>September 2017</a:t>
          </a:r>
          <a:endParaRPr lang="en-CA" sz="2400" kern="1200" dirty="0"/>
        </a:p>
      </dsp:txBody>
      <dsp:txXfrm rot="-5400000">
        <a:off x="2962656" y="629347"/>
        <a:ext cx="5090193" cy="3267268"/>
      </dsp:txXfrm>
    </dsp:sp>
    <dsp:sp modelId="{422B5B76-505C-4EB5-A21C-498E817799B9}">
      <dsp:nvSpPr>
        <dsp:cNvPr id="0" name=""/>
        <dsp:cNvSpPr/>
      </dsp:nvSpPr>
      <dsp:spPr>
        <a:xfrm>
          <a:off x="0" y="0"/>
          <a:ext cx="2962656" cy="45259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lvl="0" algn="ctr" defTabSz="2711450">
            <a:lnSpc>
              <a:spcPct val="90000"/>
            </a:lnSpc>
            <a:spcBef>
              <a:spcPct val="0"/>
            </a:spcBef>
            <a:spcAft>
              <a:spcPct val="35000"/>
            </a:spcAft>
          </a:pPr>
          <a:r>
            <a:rPr lang="en-CA" sz="6100" kern="1200" dirty="0" smtClean="0"/>
            <a:t>Capital Cost</a:t>
          </a:r>
          <a:endParaRPr lang="en-CA" sz="6100" kern="1200" dirty="0"/>
        </a:p>
      </dsp:txBody>
      <dsp:txXfrm>
        <a:off x="144625" y="144625"/>
        <a:ext cx="2673406" cy="42367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6C0D0-F0BB-42DF-9327-4A096FBF2DEC}">
      <dsp:nvSpPr>
        <dsp:cNvPr id="0" name=""/>
        <dsp:cNvSpPr/>
      </dsp:nvSpPr>
      <dsp:spPr>
        <a:xfrm rot="5400000">
          <a:off x="3588327" y="-364196"/>
          <a:ext cx="401560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CA" sz="2400" kern="1200" dirty="0" smtClean="0"/>
            <a:t>Peak UGL Winter Deliveries: 340 MCFD from </a:t>
          </a:r>
          <a:r>
            <a:rPr lang="en-CA" sz="2400" kern="1200" dirty="0" err="1" smtClean="0"/>
            <a:t>Wingham</a:t>
          </a:r>
          <a:r>
            <a:rPr lang="en-CA" sz="2400" kern="1200" dirty="0" smtClean="0"/>
            <a:t> (at 100% L.F. Sept thru April) and </a:t>
          </a:r>
          <a:r>
            <a:rPr lang="en-CA" sz="2400" kern="1200" dirty="0" smtClean="0"/>
            <a:t>3,210 </a:t>
          </a:r>
          <a:r>
            <a:rPr lang="en-CA" sz="2400" kern="1200" dirty="0" smtClean="0"/>
            <a:t>MCFD from </a:t>
          </a:r>
          <a:r>
            <a:rPr lang="en-CA" sz="2400" kern="1200" dirty="0" err="1" smtClean="0"/>
            <a:t>Dornoch</a:t>
          </a:r>
          <a:r>
            <a:rPr lang="en-CA" sz="2400" kern="1200" dirty="0" smtClean="0"/>
            <a:t> in January</a:t>
          </a:r>
          <a:endParaRPr lang="en-CA" sz="2400" kern="1200" dirty="0"/>
        </a:p>
        <a:p>
          <a:pPr marL="228600" lvl="1" indent="-228600" algn="l" defTabSz="1066800">
            <a:lnSpc>
              <a:spcPct val="90000"/>
            </a:lnSpc>
            <a:spcBef>
              <a:spcPct val="0"/>
            </a:spcBef>
            <a:spcAft>
              <a:spcPct val="15000"/>
            </a:spcAft>
            <a:buChar char="••"/>
          </a:pPr>
          <a:r>
            <a:rPr lang="en-CA" sz="2400" kern="1200" dirty="0" smtClean="0"/>
            <a:t>Peak UGL Summer Deliveries: 3,386 MCFD from </a:t>
          </a:r>
          <a:r>
            <a:rPr lang="en-CA" sz="2400" kern="1200" dirty="0" err="1" smtClean="0"/>
            <a:t>Wingham</a:t>
          </a:r>
          <a:r>
            <a:rPr lang="en-CA" sz="2400" kern="1200" dirty="0" smtClean="0"/>
            <a:t> (at 100% L.F. May thru August) and 2,570 MCFD from </a:t>
          </a:r>
          <a:r>
            <a:rPr lang="en-CA" sz="2400" kern="1200" dirty="0" err="1" smtClean="0"/>
            <a:t>Dornoch</a:t>
          </a:r>
          <a:r>
            <a:rPr lang="en-CA" sz="2400" kern="1200" dirty="0" smtClean="0"/>
            <a:t> in May  </a:t>
          </a:r>
          <a:endParaRPr lang="en-CA" sz="2400" kern="1200" dirty="0"/>
        </a:p>
        <a:p>
          <a:pPr marL="228600" lvl="1" indent="-228600" algn="l" defTabSz="1066800">
            <a:lnSpc>
              <a:spcPct val="90000"/>
            </a:lnSpc>
            <a:spcBef>
              <a:spcPct val="0"/>
            </a:spcBef>
            <a:spcAft>
              <a:spcPct val="15000"/>
            </a:spcAft>
            <a:buChar char="••"/>
          </a:pPr>
          <a:r>
            <a:rPr lang="en-CA" sz="2400" kern="1200" dirty="0" smtClean="0"/>
            <a:t>Maximum Storage Volume from NCE – </a:t>
          </a:r>
          <a:r>
            <a:rPr lang="en-CA" sz="2400" kern="1200" dirty="0" smtClean="0"/>
            <a:t>344,600 </a:t>
          </a:r>
          <a:r>
            <a:rPr lang="en-CA" sz="2400" kern="1200" dirty="0" smtClean="0"/>
            <a:t>MCF</a:t>
          </a:r>
          <a:endParaRPr lang="en-CA" sz="2400" kern="1200" dirty="0"/>
        </a:p>
      </dsp:txBody>
      <dsp:txXfrm rot="-5400000">
        <a:off x="2962656" y="457500"/>
        <a:ext cx="5070919" cy="3623550"/>
      </dsp:txXfrm>
    </dsp:sp>
    <dsp:sp modelId="{8358273A-B0F9-44F0-B422-2EC915CB7A53}">
      <dsp:nvSpPr>
        <dsp:cNvPr id="0" name=""/>
        <dsp:cNvSpPr/>
      </dsp:nvSpPr>
      <dsp:spPr>
        <a:xfrm>
          <a:off x="0" y="2209"/>
          <a:ext cx="2962656" cy="45215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120015" rIns="240030" bIns="120015" numCol="1" spcCol="1270" anchor="ctr" anchorCtr="0">
          <a:noAutofit/>
        </a:bodyPr>
        <a:lstStyle/>
        <a:p>
          <a:pPr lvl="0" algn="ctr" defTabSz="2800350">
            <a:lnSpc>
              <a:spcPct val="90000"/>
            </a:lnSpc>
            <a:spcBef>
              <a:spcPct val="0"/>
            </a:spcBef>
            <a:spcAft>
              <a:spcPct val="35000"/>
            </a:spcAft>
          </a:pPr>
          <a:r>
            <a:rPr lang="en-CA" sz="6300" kern="1200" dirty="0" smtClean="0"/>
            <a:t>Gas Supply</a:t>
          </a:r>
          <a:endParaRPr lang="en-CA" sz="6300" kern="1200" dirty="0"/>
        </a:p>
      </dsp:txBody>
      <dsp:txXfrm>
        <a:off x="144625" y="146834"/>
        <a:ext cx="2673406" cy="42322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88433-90BE-4243-8859-E42696B2B643}">
      <dsp:nvSpPr>
        <dsp:cNvPr id="0" name=""/>
        <dsp:cNvSpPr/>
      </dsp:nvSpPr>
      <dsp:spPr>
        <a:xfrm rot="5400000">
          <a:off x="3785742" y="-370490"/>
          <a:ext cx="362077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CA" sz="2400" kern="1200" dirty="0" smtClean="0"/>
            <a:t>Communities of </a:t>
          </a:r>
          <a:r>
            <a:rPr lang="en-CA" sz="2400" kern="1200" dirty="0" err="1" smtClean="0"/>
            <a:t>Chesley</a:t>
          </a:r>
          <a:r>
            <a:rPr lang="en-CA" sz="2400" kern="1200" dirty="0" smtClean="0"/>
            <a:t>, Paisley, Tiverton, </a:t>
          </a:r>
          <a:r>
            <a:rPr lang="en-CA" sz="2400" kern="1200" dirty="0" err="1" smtClean="0"/>
            <a:t>Inverhuron</a:t>
          </a:r>
          <a:r>
            <a:rPr lang="en-CA" sz="2400" kern="1200" dirty="0" smtClean="0"/>
            <a:t>, Kincardine, Point Clark, </a:t>
          </a:r>
          <a:r>
            <a:rPr lang="en-CA" sz="2400" kern="1200" dirty="0" err="1" smtClean="0"/>
            <a:t>Amberley</a:t>
          </a:r>
          <a:r>
            <a:rPr lang="en-CA" sz="2400" kern="1200" dirty="0" smtClean="0"/>
            <a:t>, Ripley, </a:t>
          </a:r>
          <a:r>
            <a:rPr lang="en-CA" sz="2400" kern="1200" dirty="0" err="1" smtClean="0"/>
            <a:t>Lucknow</a:t>
          </a:r>
          <a:r>
            <a:rPr lang="en-CA" sz="2400" kern="1200" dirty="0" smtClean="0"/>
            <a:t>, </a:t>
          </a:r>
          <a:r>
            <a:rPr lang="en-CA" sz="2400" kern="1200" dirty="0" err="1" smtClean="0"/>
            <a:t>Dungannon</a:t>
          </a:r>
          <a:endParaRPr lang="en-CA" sz="2400" kern="1200" dirty="0"/>
        </a:p>
        <a:p>
          <a:pPr marL="228600" lvl="1" indent="-228600" algn="l" defTabSz="1066800">
            <a:lnSpc>
              <a:spcPct val="90000"/>
            </a:lnSpc>
            <a:spcBef>
              <a:spcPct val="0"/>
            </a:spcBef>
            <a:spcAft>
              <a:spcPct val="15000"/>
            </a:spcAft>
            <a:buChar char="••"/>
          </a:pPr>
          <a:r>
            <a:rPr lang="en-CA" sz="2400" kern="1200" dirty="0" smtClean="0"/>
            <a:t>Number of Customers – 4,513</a:t>
          </a:r>
          <a:endParaRPr lang="en-CA" sz="2400" kern="1200" dirty="0"/>
        </a:p>
        <a:p>
          <a:pPr marL="228600" lvl="1" indent="-228600" algn="l" defTabSz="1066800">
            <a:lnSpc>
              <a:spcPct val="90000"/>
            </a:lnSpc>
            <a:spcBef>
              <a:spcPct val="0"/>
            </a:spcBef>
            <a:spcAft>
              <a:spcPct val="15000"/>
            </a:spcAft>
            <a:buChar char="••"/>
          </a:pPr>
          <a:r>
            <a:rPr lang="en-CA" sz="2400" kern="1200" dirty="0" smtClean="0"/>
            <a:t>Annual Volume – 361,041 MCF</a:t>
          </a:r>
          <a:endParaRPr lang="en-CA" sz="2400" kern="1200" dirty="0"/>
        </a:p>
        <a:p>
          <a:pPr marL="228600" lvl="1" indent="-228600" algn="l" defTabSz="1066800">
            <a:lnSpc>
              <a:spcPct val="90000"/>
            </a:lnSpc>
            <a:spcBef>
              <a:spcPct val="0"/>
            </a:spcBef>
            <a:spcAft>
              <a:spcPct val="15000"/>
            </a:spcAft>
            <a:buChar char="••"/>
          </a:pPr>
          <a:r>
            <a:rPr lang="en-CA" sz="2400" kern="1200" dirty="0" smtClean="0"/>
            <a:t>Unit Cost - $</a:t>
          </a:r>
          <a:r>
            <a:rPr lang="en-CA" sz="2400" kern="1200" dirty="0" smtClean="0"/>
            <a:t>14.12/</a:t>
          </a:r>
          <a:r>
            <a:rPr lang="en-CA" sz="2400" kern="1200" dirty="0" smtClean="0"/>
            <a:t>MCF</a:t>
          </a:r>
          <a:endParaRPr lang="en-CA" sz="2400" kern="1200" dirty="0"/>
        </a:p>
        <a:p>
          <a:pPr marL="228600" lvl="1" indent="-228600" algn="l" defTabSz="1066800">
            <a:lnSpc>
              <a:spcPct val="90000"/>
            </a:lnSpc>
            <a:spcBef>
              <a:spcPct val="0"/>
            </a:spcBef>
            <a:spcAft>
              <a:spcPct val="15000"/>
            </a:spcAft>
            <a:buChar char="••"/>
          </a:pPr>
          <a:r>
            <a:rPr lang="en-CA" sz="2400" kern="1200" dirty="0" smtClean="0"/>
            <a:t>Revenue – </a:t>
          </a:r>
          <a:r>
            <a:rPr lang="en-CA" sz="2400" kern="1200" dirty="0" smtClean="0"/>
            <a:t>$5,097,900 </a:t>
          </a:r>
          <a:r>
            <a:rPr lang="en-CA" sz="2400" kern="1200" dirty="0" smtClean="0"/>
            <a:t>per year</a:t>
          </a:r>
          <a:endParaRPr lang="en-CA" sz="2400" kern="1200" dirty="0"/>
        </a:p>
      </dsp:txBody>
      <dsp:txXfrm rot="-5400000">
        <a:off x="2962656" y="629347"/>
        <a:ext cx="5090193" cy="3267268"/>
      </dsp:txXfrm>
    </dsp:sp>
    <dsp:sp modelId="{D9DF5D10-731E-4D7E-99D2-1C7EA32D6A49}">
      <dsp:nvSpPr>
        <dsp:cNvPr id="0" name=""/>
        <dsp:cNvSpPr/>
      </dsp:nvSpPr>
      <dsp:spPr>
        <a:xfrm>
          <a:off x="0" y="0"/>
          <a:ext cx="2962656" cy="45259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CA" sz="4100" kern="1200" dirty="0" smtClean="0"/>
            <a:t>Residential Sales</a:t>
          </a:r>
          <a:endParaRPr lang="en-CA" sz="4100" kern="1200" dirty="0"/>
        </a:p>
      </dsp:txBody>
      <dsp:txXfrm>
        <a:off x="144625" y="144625"/>
        <a:ext cx="2673406" cy="42367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88433-90BE-4243-8859-E42696B2B643}">
      <dsp:nvSpPr>
        <dsp:cNvPr id="0" name=""/>
        <dsp:cNvSpPr/>
      </dsp:nvSpPr>
      <dsp:spPr>
        <a:xfrm rot="5400000">
          <a:off x="4713034" y="-1529550"/>
          <a:ext cx="176618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CA" sz="2400" kern="1200" dirty="0" smtClean="0"/>
            <a:t>Number of Customers - 498</a:t>
          </a:r>
          <a:endParaRPr lang="en-CA" sz="2400" kern="1200" dirty="0"/>
        </a:p>
        <a:p>
          <a:pPr marL="228600" lvl="1" indent="-228600" algn="l" defTabSz="1066800">
            <a:lnSpc>
              <a:spcPct val="90000"/>
            </a:lnSpc>
            <a:spcBef>
              <a:spcPct val="0"/>
            </a:spcBef>
            <a:spcAft>
              <a:spcPct val="15000"/>
            </a:spcAft>
            <a:buChar char="••"/>
          </a:pPr>
          <a:r>
            <a:rPr lang="en-CA" sz="2400" kern="1200" dirty="0" smtClean="0"/>
            <a:t>Annual Volume – </a:t>
          </a:r>
          <a:r>
            <a:rPr lang="en-CA" sz="2400" kern="1200" dirty="0" smtClean="0"/>
            <a:t>199,150 </a:t>
          </a:r>
          <a:r>
            <a:rPr lang="en-CA" sz="2400" kern="1200" dirty="0" smtClean="0"/>
            <a:t>MCF</a:t>
          </a:r>
          <a:endParaRPr lang="en-CA" sz="2400" kern="1200" dirty="0"/>
        </a:p>
        <a:p>
          <a:pPr marL="228600" lvl="1" indent="-228600" algn="l" defTabSz="1066800">
            <a:lnSpc>
              <a:spcPct val="90000"/>
            </a:lnSpc>
            <a:spcBef>
              <a:spcPct val="0"/>
            </a:spcBef>
            <a:spcAft>
              <a:spcPct val="15000"/>
            </a:spcAft>
            <a:buChar char="••"/>
          </a:pPr>
          <a:r>
            <a:rPr lang="en-CA" sz="2400" kern="1200" dirty="0" smtClean="0"/>
            <a:t>Unit Cost - </a:t>
          </a:r>
          <a:r>
            <a:rPr lang="en-CA" sz="2400" kern="1200" dirty="0" smtClean="0"/>
            <a:t>$9.73/</a:t>
          </a:r>
          <a:r>
            <a:rPr lang="en-CA" sz="2400" kern="1200" dirty="0" smtClean="0"/>
            <a:t>MCF</a:t>
          </a:r>
          <a:endParaRPr lang="en-CA" sz="2400" kern="1200" dirty="0"/>
        </a:p>
        <a:p>
          <a:pPr marL="228600" lvl="1" indent="-228600" algn="l" defTabSz="1066800">
            <a:lnSpc>
              <a:spcPct val="90000"/>
            </a:lnSpc>
            <a:spcBef>
              <a:spcPct val="0"/>
            </a:spcBef>
            <a:spcAft>
              <a:spcPct val="15000"/>
            </a:spcAft>
            <a:buChar char="••"/>
          </a:pPr>
          <a:r>
            <a:rPr lang="en-CA" sz="2400" kern="1200" dirty="0" smtClean="0"/>
            <a:t>Revenue – $</a:t>
          </a:r>
          <a:r>
            <a:rPr lang="en-CA" sz="2400" kern="1200" dirty="0" smtClean="0"/>
            <a:t>1,937,730 </a:t>
          </a:r>
          <a:r>
            <a:rPr lang="en-CA" sz="2400" kern="1200" dirty="0" smtClean="0"/>
            <a:t>per year</a:t>
          </a:r>
          <a:endParaRPr lang="en-CA" sz="2400" kern="1200" dirty="0"/>
        </a:p>
      </dsp:txBody>
      <dsp:txXfrm rot="-5400000">
        <a:off x="2962655" y="307047"/>
        <a:ext cx="5180726" cy="1593750"/>
      </dsp:txXfrm>
    </dsp:sp>
    <dsp:sp modelId="{D9DF5D10-731E-4D7E-99D2-1C7EA32D6A49}">
      <dsp:nvSpPr>
        <dsp:cNvPr id="0" name=""/>
        <dsp:cNvSpPr/>
      </dsp:nvSpPr>
      <dsp:spPr>
        <a:xfrm>
          <a:off x="0" y="55"/>
          <a:ext cx="2962656" cy="22077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CA" sz="3800" kern="1200" dirty="0" smtClean="0"/>
            <a:t>Commercial Sales</a:t>
          </a:r>
          <a:endParaRPr lang="en-CA" sz="3800" kern="1200" dirty="0"/>
        </a:p>
      </dsp:txBody>
      <dsp:txXfrm>
        <a:off x="107773" y="107828"/>
        <a:ext cx="2747110" cy="1992186"/>
      </dsp:txXfrm>
    </dsp:sp>
    <dsp:sp modelId="{C4DA844F-BDC5-434C-B436-7AD794A6D487}">
      <dsp:nvSpPr>
        <dsp:cNvPr id="0" name=""/>
        <dsp:cNvSpPr/>
      </dsp:nvSpPr>
      <dsp:spPr>
        <a:xfrm rot="5400000">
          <a:off x="4713034" y="788569"/>
          <a:ext cx="176618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CA" sz="2400" kern="1200" dirty="0" smtClean="0"/>
            <a:t>Number of Customers - 6</a:t>
          </a:r>
          <a:endParaRPr lang="en-CA" sz="2400" kern="1200" dirty="0"/>
        </a:p>
        <a:p>
          <a:pPr marL="228600" lvl="1" indent="-228600" algn="l" defTabSz="1066800">
            <a:lnSpc>
              <a:spcPct val="90000"/>
            </a:lnSpc>
            <a:spcBef>
              <a:spcPct val="0"/>
            </a:spcBef>
            <a:spcAft>
              <a:spcPct val="15000"/>
            </a:spcAft>
            <a:buChar char="••"/>
          </a:pPr>
          <a:r>
            <a:rPr lang="en-CA" sz="2400" kern="1200" dirty="0" smtClean="0"/>
            <a:t>Annual Volume – 64,490 MCF</a:t>
          </a:r>
          <a:endParaRPr lang="en-CA" sz="2400" kern="1200" dirty="0"/>
        </a:p>
        <a:p>
          <a:pPr marL="228600" lvl="1" indent="-228600" algn="l" defTabSz="1066800">
            <a:lnSpc>
              <a:spcPct val="90000"/>
            </a:lnSpc>
            <a:spcBef>
              <a:spcPct val="0"/>
            </a:spcBef>
            <a:spcAft>
              <a:spcPct val="15000"/>
            </a:spcAft>
            <a:buChar char="••"/>
          </a:pPr>
          <a:r>
            <a:rPr lang="en-CA" sz="2400" kern="1200" dirty="0" smtClean="0"/>
            <a:t>Unit Cost - $</a:t>
          </a:r>
          <a:r>
            <a:rPr lang="en-CA" sz="2400" kern="1200" dirty="0" smtClean="0"/>
            <a:t>9.73/</a:t>
          </a:r>
          <a:r>
            <a:rPr lang="en-CA" sz="2400" kern="1200" dirty="0" smtClean="0"/>
            <a:t>MCF</a:t>
          </a:r>
          <a:endParaRPr lang="en-CA" sz="2400" kern="1200" dirty="0"/>
        </a:p>
        <a:p>
          <a:pPr marL="228600" lvl="1" indent="-228600" algn="l" defTabSz="1066800">
            <a:lnSpc>
              <a:spcPct val="90000"/>
            </a:lnSpc>
            <a:spcBef>
              <a:spcPct val="0"/>
            </a:spcBef>
            <a:spcAft>
              <a:spcPct val="15000"/>
            </a:spcAft>
            <a:buChar char="••"/>
          </a:pPr>
          <a:r>
            <a:rPr lang="en-CA" sz="2400" kern="1200" dirty="0" smtClean="0"/>
            <a:t>Revenue – $</a:t>
          </a:r>
          <a:r>
            <a:rPr lang="en-CA" sz="2400" kern="1200" dirty="0" smtClean="0"/>
            <a:t>627,490 </a:t>
          </a:r>
          <a:r>
            <a:rPr lang="en-CA" sz="2400" kern="1200" dirty="0" smtClean="0"/>
            <a:t>per year</a:t>
          </a:r>
          <a:endParaRPr lang="en-CA" sz="2400" kern="1200" dirty="0"/>
        </a:p>
      </dsp:txBody>
      <dsp:txXfrm rot="-5400000">
        <a:off x="2962655" y="2625166"/>
        <a:ext cx="5180726" cy="1593750"/>
      </dsp:txXfrm>
    </dsp:sp>
    <dsp:sp modelId="{422B5B76-505C-4EB5-A21C-498E817799B9}">
      <dsp:nvSpPr>
        <dsp:cNvPr id="0" name=""/>
        <dsp:cNvSpPr/>
      </dsp:nvSpPr>
      <dsp:spPr>
        <a:xfrm>
          <a:off x="0" y="2318174"/>
          <a:ext cx="2962656" cy="22077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CA" sz="3800" kern="1200" dirty="0" smtClean="0"/>
            <a:t>Grain Drying Sales</a:t>
          </a:r>
          <a:endParaRPr lang="en-CA" sz="3800" kern="1200" dirty="0"/>
        </a:p>
      </dsp:txBody>
      <dsp:txXfrm>
        <a:off x="107773" y="2425947"/>
        <a:ext cx="2747110" cy="19921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6C0D0-F0BB-42DF-9327-4A096FBF2DEC}">
      <dsp:nvSpPr>
        <dsp:cNvPr id="0" name=""/>
        <dsp:cNvSpPr/>
      </dsp:nvSpPr>
      <dsp:spPr>
        <a:xfrm rot="5400000">
          <a:off x="3785742" y="-370490"/>
          <a:ext cx="362077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CA" sz="2400" kern="1200" dirty="0" smtClean="0"/>
            <a:t>Number of Customers - 5</a:t>
          </a:r>
          <a:endParaRPr lang="en-CA" sz="2400" kern="1200" dirty="0"/>
        </a:p>
        <a:p>
          <a:pPr marL="228600" lvl="1" indent="-228600" algn="l" defTabSz="1066800">
            <a:lnSpc>
              <a:spcPct val="90000"/>
            </a:lnSpc>
            <a:spcBef>
              <a:spcPct val="0"/>
            </a:spcBef>
            <a:spcAft>
              <a:spcPct val="15000"/>
            </a:spcAft>
            <a:buChar char="••"/>
          </a:pPr>
          <a:r>
            <a:rPr lang="en-CA" sz="2400" kern="1200" dirty="0" smtClean="0"/>
            <a:t>Annual Volume – 839,280 MCF</a:t>
          </a:r>
          <a:endParaRPr lang="en-CA" sz="2400" kern="1200" dirty="0"/>
        </a:p>
        <a:p>
          <a:pPr marL="228600" lvl="1" indent="-228600" algn="l" defTabSz="1066800">
            <a:lnSpc>
              <a:spcPct val="90000"/>
            </a:lnSpc>
            <a:spcBef>
              <a:spcPct val="0"/>
            </a:spcBef>
            <a:spcAft>
              <a:spcPct val="15000"/>
            </a:spcAft>
            <a:buChar char="••"/>
          </a:pPr>
          <a:r>
            <a:rPr lang="en-CA" sz="2400" kern="1200" dirty="0" smtClean="0"/>
            <a:t>Unit Cost - $</a:t>
          </a:r>
          <a:r>
            <a:rPr lang="en-CA" sz="2400" kern="1200" dirty="0" smtClean="0"/>
            <a:t>8.34/</a:t>
          </a:r>
          <a:r>
            <a:rPr lang="en-CA" sz="2400" kern="1200" dirty="0" smtClean="0"/>
            <a:t>MCF</a:t>
          </a:r>
          <a:endParaRPr lang="en-CA" sz="2400" kern="1200" dirty="0"/>
        </a:p>
        <a:p>
          <a:pPr marL="228600" lvl="1" indent="-228600" algn="l" defTabSz="1066800">
            <a:lnSpc>
              <a:spcPct val="90000"/>
            </a:lnSpc>
            <a:spcBef>
              <a:spcPct val="0"/>
            </a:spcBef>
            <a:spcAft>
              <a:spcPct val="15000"/>
            </a:spcAft>
            <a:buChar char="••"/>
          </a:pPr>
          <a:r>
            <a:rPr lang="en-CA" sz="2400" kern="1200" dirty="0" smtClean="0"/>
            <a:t>Revenue – $</a:t>
          </a:r>
          <a:r>
            <a:rPr lang="en-CA" sz="2400" kern="1200" dirty="0" smtClean="0"/>
            <a:t>6,999,560 </a:t>
          </a:r>
          <a:r>
            <a:rPr lang="en-CA" sz="2400" kern="1200" dirty="0" smtClean="0"/>
            <a:t>per year</a:t>
          </a:r>
          <a:endParaRPr lang="en-CA" sz="2400" kern="1200" dirty="0"/>
        </a:p>
      </dsp:txBody>
      <dsp:txXfrm rot="-5400000">
        <a:off x="2962656" y="629347"/>
        <a:ext cx="5090193" cy="3267268"/>
      </dsp:txXfrm>
    </dsp:sp>
    <dsp:sp modelId="{8358273A-B0F9-44F0-B422-2EC915CB7A53}">
      <dsp:nvSpPr>
        <dsp:cNvPr id="0" name=""/>
        <dsp:cNvSpPr/>
      </dsp:nvSpPr>
      <dsp:spPr>
        <a:xfrm>
          <a:off x="0" y="0"/>
          <a:ext cx="2962656" cy="45259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en-CA" sz="4700" kern="1200" dirty="0" smtClean="0"/>
            <a:t>Industrial Sales</a:t>
          </a:r>
          <a:endParaRPr lang="en-CA" sz="4700" kern="1200" dirty="0"/>
        </a:p>
      </dsp:txBody>
      <dsp:txXfrm>
        <a:off x="144625" y="144625"/>
        <a:ext cx="2673406" cy="42367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55E11-6150-4915-979C-D4DF34AF7D56}">
      <dsp:nvSpPr>
        <dsp:cNvPr id="0" name=""/>
        <dsp:cNvSpPr/>
      </dsp:nvSpPr>
      <dsp:spPr>
        <a:xfrm rot="5400000">
          <a:off x="4466792" y="-1385366"/>
          <a:ext cx="1838812" cy="506936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CA" sz="2400" kern="1200" dirty="0" smtClean="0"/>
            <a:t>$</a:t>
          </a:r>
          <a:r>
            <a:rPr lang="en-CA" sz="2400" kern="1200" dirty="0" smtClean="0"/>
            <a:t>14,662,680 </a:t>
          </a:r>
          <a:r>
            <a:rPr lang="en-CA" sz="2400" kern="1200" dirty="0" smtClean="0"/>
            <a:t>per year</a:t>
          </a:r>
          <a:endParaRPr lang="en-CA" sz="2400" kern="1200" dirty="0"/>
        </a:p>
        <a:p>
          <a:pPr marL="228600" lvl="1" indent="-228600" algn="l" defTabSz="1066800">
            <a:lnSpc>
              <a:spcPct val="90000"/>
            </a:lnSpc>
            <a:spcBef>
              <a:spcPct val="0"/>
            </a:spcBef>
            <a:spcAft>
              <a:spcPct val="15000"/>
            </a:spcAft>
            <a:buChar char="••"/>
          </a:pPr>
          <a:r>
            <a:rPr lang="en-CA" sz="2400" kern="1200" dirty="0" smtClean="0"/>
            <a:t>$</a:t>
          </a:r>
          <a:r>
            <a:rPr lang="en-CA" sz="2400" kern="1200" dirty="0" smtClean="0"/>
            <a:t>439,880,400 </a:t>
          </a:r>
          <a:r>
            <a:rPr lang="en-CA" sz="2400" kern="1200" dirty="0" smtClean="0"/>
            <a:t>over 30 years</a:t>
          </a:r>
          <a:endParaRPr lang="en-CA" sz="2400" kern="1200" dirty="0"/>
        </a:p>
      </dsp:txBody>
      <dsp:txXfrm rot="-5400000">
        <a:off x="2851517" y="319672"/>
        <a:ext cx="4979600" cy="1659286"/>
      </dsp:txXfrm>
    </dsp:sp>
    <dsp:sp modelId="{AE9E13C4-778E-46EF-A340-91B10C166040}">
      <dsp:nvSpPr>
        <dsp:cNvPr id="0" name=""/>
        <dsp:cNvSpPr/>
      </dsp:nvSpPr>
      <dsp:spPr>
        <a:xfrm>
          <a:off x="0" y="57"/>
          <a:ext cx="2851516" cy="22985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CA" sz="4900" kern="1200" dirty="0" smtClean="0"/>
            <a:t>Revenue</a:t>
          </a:r>
          <a:endParaRPr lang="en-CA" sz="4900" kern="1200" dirty="0"/>
        </a:p>
      </dsp:txBody>
      <dsp:txXfrm>
        <a:off x="112204" y="112261"/>
        <a:ext cx="2627108" cy="2074107"/>
      </dsp:txXfrm>
    </dsp:sp>
    <dsp:sp modelId="{971C890C-3C52-46FA-ACE3-18D306EBC89B}">
      <dsp:nvSpPr>
        <dsp:cNvPr id="0" name=""/>
        <dsp:cNvSpPr/>
      </dsp:nvSpPr>
      <dsp:spPr>
        <a:xfrm rot="5400000">
          <a:off x="4466792" y="1028075"/>
          <a:ext cx="1838812" cy="506936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CA" sz="2400" kern="1200" dirty="0" smtClean="0"/>
            <a:t>$</a:t>
          </a:r>
          <a:r>
            <a:rPr lang="en-CA" sz="2400" kern="1200" dirty="0" smtClean="0"/>
            <a:t>7,843,630 </a:t>
          </a:r>
          <a:r>
            <a:rPr lang="en-CA" sz="2400" kern="1200" dirty="0" smtClean="0"/>
            <a:t>per year</a:t>
          </a:r>
          <a:endParaRPr lang="en-CA" sz="2400" kern="1200" dirty="0"/>
        </a:p>
        <a:p>
          <a:pPr marL="228600" lvl="1" indent="-228600" algn="l" defTabSz="1066800">
            <a:lnSpc>
              <a:spcPct val="90000"/>
            </a:lnSpc>
            <a:spcBef>
              <a:spcPct val="0"/>
            </a:spcBef>
            <a:spcAft>
              <a:spcPct val="15000"/>
            </a:spcAft>
            <a:buChar char="••"/>
          </a:pPr>
          <a:r>
            <a:rPr lang="en-CA" sz="2400" kern="1200" dirty="0" smtClean="0"/>
            <a:t>$</a:t>
          </a:r>
          <a:r>
            <a:rPr lang="en-CA" sz="2400" kern="1200" dirty="0" smtClean="0"/>
            <a:t>235,308,900 </a:t>
          </a:r>
          <a:r>
            <a:rPr lang="en-CA" sz="2400" kern="1200" dirty="0" smtClean="0"/>
            <a:t>over 30 years</a:t>
          </a:r>
          <a:endParaRPr lang="en-CA" sz="2400" kern="1200" dirty="0"/>
        </a:p>
      </dsp:txBody>
      <dsp:txXfrm rot="-5400000">
        <a:off x="2851517" y="2733114"/>
        <a:ext cx="4979600" cy="1659286"/>
      </dsp:txXfrm>
    </dsp:sp>
    <dsp:sp modelId="{34321153-F944-49BA-89B0-35B85C360491}">
      <dsp:nvSpPr>
        <dsp:cNvPr id="0" name=""/>
        <dsp:cNvSpPr/>
      </dsp:nvSpPr>
      <dsp:spPr>
        <a:xfrm>
          <a:off x="0" y="2413498"/>
          <a:ext cx="2851516" cy="22985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CA" sz="4900" kern="1200" dirty="0" smtClean="0"/>
            <a:t>Cost of Gas</a:t>
          </a:r>
          <a:endParaRPr lang="en-CA" sz="4900" kern="1200" dirty="0"/>
        </a:p>
      </dsp:txBody>
      <dsp:txXfrm>
        <a:off x="112204" y="2525702"/>
        <a:ext cx="2627108" cy="20741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55E11-6150-4915-979C-D4DF34AF7D56}">
      <dsp:nvSpPr>
        <dsp:cNvPr id="0" name=""/>
        <dsp:cNvSpPr/>
      </dsp:nvSpPr>
      <dsp:spPr>
        <a:xfrm rot="5400000">
          <a:off x="3501369" y="-178645"/>
          <a:ext cx="3769657" cy="506936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n-CA" sz="2600" kern="1200" dirty="0" smtClean="0"/>
            <a:t>$2,500,000 per year</a:t>
          </a:r>
          <a:endParaRPr lang="en-CA" sz="2600" kern="1200" dirty="0"/>
        </a:p>
        <a:p>
          <a:pPr marL="228600" lvl="1" indent="-228600" algn="l" defTabSz="1155700">
            <a:lnSpc>
              <a:spcPct val="90000"/>
            </a:lnSpc>
            <a:spcBef>
              <a:spcPct val="0"/>
            </a:spcBef>
            <a:spcAft>
              <a:spcPct val="15000"/>
            </a:spcAft>
            <a:buChar char="••"/>
          </a:pPr>
          <a:r>
            <a:rPr lang="en-CA" sz="2600" kern="1200" dirty="0" smtClean="0"/>
            <a:t>$75,000,000 over 30 years</a:t>
          </a:r>
          <a:endParaRPr lang="en-CA" sz="2600" kern="1200" dirty="0"/>
        </a:p>
        <a:p>
          <a:pPr marL="228600" lvl="1" indent="-228600" algn="l" defTabSz="1155700">
            <a:lnSpc>
              <a:spcPct val="90000"/>
            </a:lnSpc>
            <a:spcBef>
              <a:spcPct val="0"/>
            </a:spcBef>
            <a:spcAft>
              <a:spcPct val="15000"/>
            </a:spcAft>
            <a:buChar char="••"/>
          </a:pPr>
          <a:r>
            <a:rPr lang="en-CA" sz="2600" kern="1200" dirty="0" smtClean="0"/>
            <a:t>Based on “Kincardine Group”  estimate</a:t>
          </a:r>
          <a:endParaRPr lang="en-CA" sz="2600" kern="1200" dirty="0"/>
        </a:p>
      </dsp:txBody>
      <dsp:txXfrm rot="-5400000">
        <a:off x="2851517" y="655226"/>
        <a:ext cx="4885344" cy="3401619"/>
      </dsp:txXfrm>
    </dsp:sp>
    <dsp:sp modelId="{AE9E13C4-778E-46EF-A340-91B10C166040}">
      <dsp:nvSpPr>
        <dsp:cNvPr id="0" name=""/>
        <dsp:cNvSpPr/>
      </dsp:nvSpPr>
      <dsp:spPr>
        <a:xfrm>
          <a:off x="0" y="0"/>
          <a:ext cx="2851516" cy="47120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CA" sz="3400" kern="1200" dirty="0" smtClean="0"/>
            <a:t>Operating and Maintenance</a:t>
          </a:r>
          <a:endParaRPr lang="en-CA" sz="3400" kern="1200" dirty="0"/>
        </a:p>
      </dsp:txBody>
      <dsp:txXfrm>
        <a:off x="139200" y="139200"/>
        <a:ext cx="2573116" cy="44336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55E11-6150-4915-979C-D4DF34AF7D56}">
      <dsp:nvSpPr>
        <dsp:cNvPr id="0" name=""/>
        <dsp:cNvSpPr/>
      </dsp:nvSpPr>
      <dsp:spPr>
        <a:xfrm rot="5400000">
          <a:off x="4466792" y="-1385366"/>
          <a:ext cx="1838812" cy="506936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n-CA" sz="2600" kern="1200" dirty="0" smtClean="0"/>
            <a:t>$4.5M (15% </a:t>
          </a:r>
          <a:r>
            <a:rPr lang="en-CA" sz="2600" kern="1200" dirty="0" smtClean="0"/>
            <a:t>of $30 million Ontario Grant </a:t>
          </a:r>
          <a:r>
            <a:rPr lang="en-CA" sz="2600" kern="1200" dirty="0" smtClean="0"/>
            <a:t>Fund)</a:t>
          </a:r>
          <a:endParaRPr lang="en-CA" sz="2600" kern="1200" dirty="0"/>
        </a:p>
        <a:p>
          <a:pPr marL="228600" lvl="1" indent="-228600" algn="l" defTabSz="1155700">
            <a:lnSpc>
              <a:spcPct val="90000"/>
            </a:lnSpc>
            <a:spcBef>
              <a:spcPct val="0"/>
            </a:spcBef>
            <a:spcAft>
              <a:spcPct val="15000"/>
            </a:spcAft>
            <a:buChar char="••"/>
          </a:pPr>
          <a:r>
            <a:rPr lang="en-CA" sz="2600" kern="1200" dirty="0" smtClean="0"/>
            <a:t>$20M federal grant</a:t>
          </a:r>
          <a:endParaRPr lang="en-CA" sz="2600" kern="1200" dirty="0"/>
        </a:p>
        <a:p>
          <a:pPr marL="228600" lvl="1" indent="-228600" algn="l" defTabSz="1155700">
            <a:lnSpc>
              <a:spcPct val="90000"/>
            </a:lnSpc>
            <a:spcBef>
              <a:spcPct val="0"/>
            </a:spcBef>
            <a:spcAft>
              <a:spcPct val="15000"/>
            </a:spcAft>
            <a:buChar char="••"/>
          </a:pPr>
          <a:r>
            <a:rPr lang="en-CA" sz="2600" kern="1200" dirty="0" smtClean="0"/>
            <a:t>$0 annual payment</a:t>
          </a:r>
          <a:endParaRPr lang="en-CA" sz="2600" kern="1200" dirty="0"/>
        </a:p>
      </dsp:txBody>
      <dsp:txXfrm rot="-5400000">
        <a:off x="2851517" y="319672"/>
        <a:ext cx="4979600" cy="1659286"/>
      </dsp:txXfrm>
    </dsp:sp>
    <dsp:sp modelId="{AE9E13C4-778E-46EF-A340-91B10C166040}">
      <dsp:nvSpPr>
        <dsp:cNvPr id="0" name=""/>
        <dsp:cNvSpPr/>
      </dsp:nvSpPr>
      <dsp:spPr>
        <a:xfrm>
          <a:off x="0" y="57"/>
          <a:ext cx="2851516" cy="22985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CA" sz="3400" kern="1200" dirty="0" smtClean="0"/>
            <a:t>Ontario &amp; Federal </a:t>
          </a:r>
        </a:p>
        <a:p>
          <a:pPr lvl="0" algn="ctr" defTabSz="1511300">
            <a:lnSpc>
              <a:spcPct val="90000"/>
            </a:lnSpc>
            <a:spcBef>
              <a:spcPct val="0"/>
            </a:spcBef>
            <a:spcAft>
              <a:spcPct val="35000"/>
            </a:spcAft>
          </a:pPr>
          <a:r>
            <a:rPr lang="en-CA" sz="3400" kern="1200" dirty="0" smtClean="0"/>
            <a:t>Gov’t Grants</a:t>
          </a:r>
          <a:endParaRPr lang="en-CA" sz="3400" kern="1200" dirty="0"/>
        </a:p>
      </dsp:txBody>
      <dsp:txXfrm>
        <a:off x="112204" y="112261"/>
        <a:ext cx="2627108" cy="2074107"/>
      </dsp:txXfrm>
    </dsp:sp>
    <dsp:sp modelId="{94F18F22-68B4-4FF7-8B55-BF7087D4715F}">
      <dsp:nvSpPr>
        <dsp:cNvPr id="0" name=""/>
        <dsp:cNvSpPr/>
      </dsp:nvSpPr>
      <dsp:spPr>
        <a:xfrm rot="5400000">
          <a:off x="4466792" y="1028075"/>
          <a:ext cx="1838812" cy="506936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n-CA" sz="2600" kern="1200" dirty="0" smtClean="0"/>
            <a:t>2% interest rate</a:t>
          </a:r>
          <a:endParaRPr lang="en-CA" sz="2600" kern="1200" dirty="0"/>
        </a:p>
        <a:p>
          <a:pPr marL="228600" lvl="1" indent="-228600" algn="l" defTabSz="1155700">
            <a:lnSpc>
              <a:spcPct val="90000"/>
            </a:lnSpc>
            <a:spcBef>
              <a:spcPct val="0"/>
            </a:spcBef>
            <a:spcAft>
              <a:spcPct val="15000"/>
            </a:spcAft>
            <a:buChar char="••"/>
          </a:pPr>
          <a:r>
            <a:rPr lang="en-CA" sz="2600" kern="1200" dirty="0" smtClean="0"/>
            <a:t>50 year amortization period</a:t>
          </a:r>
          <a:endParaRPr lang="en-CA" sz="2600" kern="1200" dirty="0"/>
        </a:p>
        <a:p>
          <a:pPr marL="228600" lvl="1" indent="-228600" algn="l" defTabSz="1155700">
            <a:lnSpc>
              <a:spcPct val="90000"/>
            </a:lnSpc>
            <a:spcBef>
              <a:spcPct val="0"/>
            </a:spcBef>
            <a:spcAft>
              <a:spcPct val="15000"/>
            </a:spcAft>
            <a:buChar char="••"/>
          </a:pPr>
          <a:r>
            <a:rPr lang="en-CA" sz="2600" kern="1200" dirty="0" smtClean="0"/>
            <a:t>$30M (15% of Ontario fund)</a:t>
          </a:r>
          <a:endParaRPr lang="en-CA" sz="2600" kern="1200" dirty="0"/>
        </a:p>
        <a:p>
          <a:pPr marL="228600" lvl="1" indent="-228600" algn="l" defTabSz="1155700">
            <a:lnSpc>
              <a:spcPct val="90000"/>
            </a:lnSpc>
            <a:spcBef>
              <a:spcPct val="0"/>
            </a:spcBef>
            <a:spcAft>
              <a:spcPct val="15000"/>
            </a:spcAft>
            <a:buChar char="••"/>
          </a:pPr>
          <a:r>
            <a:rPr lang="en-CA" sz="2600" kern="1200" dirty="0" smtClean="0"/>
            <a:t>$</a:t>
          </a:r>
          <a:r>
            <a:rPr lang="en-CA" sz="2600" kern="1200" dirty="0" smtClean="0"/>
            <a:t>948,100 </a:t>
          </a:r>
          <a:r>
            <a:rPr lang="en-CA" sz="2600" kern="1200" dirty="0" smtClean="0"/>
            <a:t>annual payment</a:t>
          </a:r>
          <a:endParaRPr lang="en-CA" sz="2600" kern="1200" dirty="0"/>
        </a:p>
      </dsp:txBody>
      <dsp:txXfrm rot="-5400000">
        <a:off x="2851517" y="2733114"/>
        <a:ext cx="4979600" cy="1659286"/>
      </dsp:txXfrm>
    </dsp:sp>
    <dsp:sp modelId="{7DE38E44-53DF-492D-A251-E6C38A37EE9C}">
      <dsp:nvSpPr>
        <dsp:cNvPr id="0" name=""/>
        <dsp:cNvSpPr/>
      </dsp:nvSpPr>
      <dsp:spPr>
        <a:xfrm>
          <a:off x="0" y="2413498"/>
          <a:ext cx="2851516" cy="22985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CA" sz="3400" kern="1200" dirty="0" smtClean="0"/>
            <a:t>Ontario</a:t>
          </a:r>
        </a:p>
        <a:p>
          <a:pPr lvl="0" algn="ctr" defTabSz="1511300">
            <a:lnSpc>
              <a:spcPct val="90000"/>
            </a:lnSpc>
            <a:spcBef>
              <a:spcPct val="0"/>
            </a:spcBef>
            <a:spcAft>
              <a:spcPct val="35000"/>
            </a:spcAft>
          </a:pPr>
          <a:r>
            <a:rPr lang="en-CA" sz="3400" kern="1200" dirty="0" smtClean="0"/>
            <a:t>Gov’t Loan</a:t>
          </a:r>
          <a:endParaRPr lang="en-CA" sz="3400" kern="1200" dirty="0"/>
        </a:p>
      </dsp:txBody>
      <dsp:txXfrm>
        <a:off x="112204" y="2525702"/>
        <a:ext cx="2627108" cy="207410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DF0732B-9EDF-406D-95FB-5A35470E616E}" type="datetimeFigureOut">
              <a:rPr lang="en-CA" smtClean="0"/>
              <a:t>15-06-23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93B192D-5404-41AB-9B2E-E10F8218F50F}" type="slidenum">
              <a:rPr lang="en-CA" smtClean="0"/>
              <a:t>‹#›</a:t>
            </a:fld>
            <a:endParaRPr lang="en-CA"/>
          </a:p>
        </p:txBody>
      </p:sp>
    </p:spTree>
    <p:extLst>
      <p:ext uri="{BB962C8B-B14F-4D97-AF65-F5344CB8AC3E}">
        <p14:creationId xmlns:p14="http://schemas.microsoft.com/office/powerpoint/2010/main" val="1641014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DF0732B-9EDF-406D-95FB-5A35470E616E}" type="datetimeFigureOut">
              <a:rPr lang="en-CA" smtClean="0"/>
              <a:t>15-06-23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93B192D-5404-41AB-9B2E-E10F8218F50F}" type="slidenum">
              <a:rPr lang="en-CA" smtClean="0"/>
              <a:t>‹#›</a:t>
            </a:fld>
            <a:endParaRPr lang="en-CA"/>
          </a:p>
        </p:txBody>
      </p:sp>
    </p:spTree>
    <p:extLst>
      <p:ext uri="{BB962C8B-B14F-4D97-AF65-F5344CB8AC3E}">
        <p14:creationId xmlns:p14="http://schemas.microsoft.com/office/powerpoint/2010/main" val="3327818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DF0732B-9EDF-406D-95FB-5A35470E616E}" type="datetimeFigureOut">
              <a:rPr lang="en-CA" smtClean="0"/>
              <a:t>15-06-23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93B192D-5404-41AB-9B2E-E10F8218F50F}" type="slidenum">
              <a:rPr lang="en-CA" smtClean="0"/>
              <a:t>‹#›</a:t>
            </a:fld>
            <a:endParaRPr lang="en-CA"/>
          </a:p>
        </p:txBody>
      </p:sp>
    </p:spTree>
    <p:extLst>
      <p:ext uri="{BB962C8B-B14F-4D97-AF65-F5344CB8AC3E}">
        <p14:creationId xmlns:p14="http://schemas.microsoft.com/office/powerpoint/2010/main" val="2574226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DF0732B-9EDF-406D-95FB-5A35470E616E}" type="datetimeFigureOut">
              <a:rPr lang="en-CA" smtClean="0"/>
              <a:t>15-06-23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93B192D-5404-41AB-9B2E-E10F8218F50F}" type="slidenum">
              <a:rPr lang="en-CA" smtClean="0"/>
              <a:t>‹#›</a:t>
            </a:fld>
            <a:endParaRPr lang="en-CA"/>
          </a:p>
        </p:txBody>
      </p:sp>
    </p:spTree>
    <p:extLst>
      <p:ext uri="{BB962C8B-B14F-4D97-AF65-F5344CB8AC3E}">
        <p14:creationId xmlns:p14="http://schemas.microsoft.com/office/powerpoint/2010/main" val="2096042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F0732B-9EDF-406D-95FB-5A35470E616E}" type="datetimeFigureOut">
              <a:rPr lang="en-CA" smtClean="0"/>
              <a:t>15-06-23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93B192D-5404-41AB-9B2E-E10F8218F50F}" type="slidenum">
              <a:rPr lang="en-CA" smtClean="0"/>
              <a:t>‹#›</a:t>
            </a:fld>
            <a:endParaRPr lang="en-CA"/>
          </a:p>
        </p:txBody>
      </p:sp>
    </p:spTree>
    <p:extLst>
      <p:ext uri="{BB962C8B-B14F-4D97-AF65-F5344CB8AC3E}">
        <p14:creationId xmlns:p14="http://schemas.microsoft.com/office/powerpoint/2010/main" val="111971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DF0732B-9EDF-406D-95FB-5A35470E616E}" type="datetimeFigureOut">
              <a:rPr lang="en-CA" smtClean="0"/>
              <a:t>15-06-23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93B192D-5404-41AB-9B2E-E10F8218F50F}" type="slidenum">
              <a:rPr lang="en-CA" smtClean="0"/>
              <a:t>‹#›</a:t>
            </a:fld>
            <a:endParaRPr lang="en-CA"/>
          </a:p>
        </p:txBody>
      </p:sp>
    </p:spTree>
    <p:extLst>
      <p:ext uri="{BB962C8B-B14F-4D97-AF65-F5344CB8AC3E}">
        <p14:creationId xmlns:p14="http://schemas.microsoft.com/office/powerpoint/2010/main" val="17353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DF0732B-9EDF-406D-95FB-5A35470E616E}" type="datetimeFigureOut">
              <a:rPr lang="en-CA" smtClean="0"/>
              <a:t>15-06-23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93B192D-5404-41AB-9B2E-E10F8218F50F}" type="slidenum">
              <a:rPr lang="en-CA" smtClean="0"/>
              <a:t>‹#›</a:t>
            </a:fld>
            <a:endParaRPr lang="en-CA"/>
          </a:p>
        </p:txBody>
      </p:sp>
    </p:spTree>
    <p:extLst>
      <p:ext uri="{BB962C8B-B14F-4D97-AF65-F5344CB8AC3E}">
        <p14:creationId xmlns:p14="http://schemas.microsoft.com/office/powerpoint/2010/main" val="2821307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DF0732B-9EDF-406D-95FB-5A35470E616E}" type="datetimeFigureOut">
              <a:rPr lang="en-CA" smtClean="0"/>
              <a:t>15-06-23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93B192D-5404-41AB-9B2E-E10F8218F50F}" type="slidenum">
              <a:rPr lang="en-CA" smtClean="0"/>
              <a:t>‹#›</a:t>
            </a:fld>
            <a:endParaRPr lang="en-CA"/>
          </a:p>
        </p:txBody>
      </p:sp>
    </p:spTree>
    <p:extLst>
      <p:ext uri="{BB962C8B-B14F-4D97-AF65-F5344CB8AC3E}">
        <p14:creationId xmlns:p14="http://schemas.microsoft.com/office/powerpoint/2010/main" val="872767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0732B-9EDF-406D-95FB-5A35470E616E}" type="datetimeFigureOut">
              <a:rPr lang="en-CA" smtClean="0"/>
              <a:t>15-06-23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93B192D-5404-41AB-9B2E-E10F8218F50F}" type="slidenum">
              <a:rPr lang="en-CA" smtClean="0"/>
              <a:t>‹#›</a:t>
            </a:fld>
            <a:endParaRPr lang="en-CA"/>
          </a:p>
        </p:txBody>
      </p:sp>
    </p:spTree>
    <p:extLst>
      <p:ext uri="{BB962C8B-B14F-4D97-AF65-F5344CB8AC3E}">
        <p14:creationId xmlns:p14="http://schemas.microsoft.com/office/powerpoint/2010/main" val="3997661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F0732B-9EDF-406D-95FB-5A35470E616E}" type="datetimeFigureOut">
              <a:rPr lang="en-CA" smtClean="0"/>
              <a:t>15-06-23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93B192D-5404-41AB-9B2E-E10F8218F50F}" type="slidenum">
              <a:rPr lang="en-CA" smtClean="0"/>
              <a:t>‹#›</a:t>
            </a:fld>
            <a:endParaRPr lang="en-CA"/>
          </a:p>
        </p:txBody>
      </p:sp>
    </p:spTree>
    <p:extLst>
      <p:ext uri="{BB962C8B-B14F-4D97-AF65-F5344CB8AC3E}">
        <p14:creationId xmlns:p14="http://schemas.microsoft.com/office/powerpoint/2010/main" val="39452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F0732B-9EDF-406D-95FB-5A35470E616E}" type="datetimeFigureOut">
              <a:rPr lang="en-CA" smtClean="0"/>
              <a:t>15-06-23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93B192D-5404-41AB-9B2E-E10F8218F50F}" type="slidenum">
              <a:rPr lang="en-CA" smtClean="0"/>
              <a:t>‹#›</a:t>
            </a:fld>
            <a:endParaRPr lang="en-CA"/>
          </a:p>
        </p:txBody>
      </p:sp>
    </p:spTree>
    <p:extLst>
      <p:ext uri="{BB962C8B-B14F-4D97-AF65-F5344CB8AC3E}">
        <p14:creationId xmlns:p14="http://schemas.microsoft.com/office/powerpoint/2010/main" val="604861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F0732B-9EDF-406D-95FB-5A35470E616E}" type="datetimeFigureOut">
              <a:rPr lang="en-CA" smtClean="0"/>
              <a:t>15-06-23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B192D-5404-41AB-9B2E-E10F8218F50F}" type="slidenum">
              <a:rPr lang="en-CA" smtClean="0"/>
              <a:t>‹#›</a:t>
            </a:fld>
            <a:endParaRPr lang="en-CA"/>
          </a:p>
        </p:txBody>
      </p:sp>
    </p:spTree>
    <p:extLst>
      <p:ext uri="{BB962C8B-B14F-4D97-AF65-F5344CB8AC3E}">
        <p14:creationId xmlns:p14="http://schemas.microsoft.com/office/powerpoint/2010/main" val="1731844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1.xml"/><Relationship Id="rId2"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1.xml"/><Relationship Id="rId2"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1.xml"/><Relationship Id="rId2" Type="http://schemas.openxmlformats.org/officeDocument/2006/relationships/diagramData" Target="../diagrams/data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1.xml"/><Relationship Id="rId2" Type="http://schemas.openxmlformats.org/officeDocument/2006/relationships/diagramData" Target="../diagrams/data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1.xml"/><Relationship Id="rId2" Type="http://schemas.openxmlformats.org/officeDocument/2006/relationships/diagramData" Target="../diagrams/data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Northern Cross Energy Limited</a:t>
            </a:r>
            <a:endParaRPr lang="en-CA" dirty="0"/>
          </a:p>
        </p:txBody>
      </p:sp>
      <p:sp>
        <p:nvSpPr>
          <p:cNvPr id="3" name="Subtitle 2"/>
          <p:cNvSpPr>
            <a:spLocks noGrp="1"/>
          </p:cNvSpPr>
          <p:nvPr>
            <p:ph type="subTitle" idx="1"/>
          </p:nvPr>
        </p:nvSpPr>
        <p:spPr>
          <a:xfrm>
            <a:off x="971600" y="3886200"/>
            <a:ext cx="7200800" cy="2423120"/>
          </a:xfrm>
        </p:spPr>
        <p:txBody>
          <a:bodyPr>
            <a:normAutofit fontScale="62500" lnSpcReduction="20000"/>
          </a:bodyPr>
          <a:lstStyle/>
          <a:p>
            <a:r>
              <a:rPr lang="en-CA" dirty="0" smtClean="0"/>
              <a:t>Natural Gas Distribution System Proposal</a:t>
            </a:r>
          </a:p>
          <a:p>
            <a:r>
              <a:rPr lang="en-CA" dirty="0" smtClean="0"/>
              <a:t> For Servicing Huron-</a:t>
            </a:r>
            <a:r>
              <a:rPr lang="en-CA" dirty="0" err="1" smtClean="0"/>
              <a:t>Kinloss</a:t>
            </a:r>
            <a:r>
              <a:rPr lang="en-CA" dirty="0" smtClean="0"/>
              <a:t>, </a:t>
            </a:r>
            <a:r>
              <a:rPr lang="en-CA" dirty="0" err="1" smtClean="0"/>
              <a:t>Arran-Elderslie</a:t>
            </a:r>
            <a:r>
              <a:rPr lang="en-CA" dirty="0" smtClean="0"/>
              <a:t>, Kincardine and </a:t>
            </a:r>
            <a:r>
              <a:rPr lang="en-CA" dirty="0" err="1" smtClean="0"/>
              <a:t>Ashfield</a:t>
            </a:r>
            <a:r>
              <a:rPr lang="en-CA" dirty="0" smtClean="0"/>
              <a:t>-Colborne-</a:t>
            </a:r>
            <a:r>
              <a:rPr lang="en-CA" dirty="0" err="1" smtClean="0"/>
              <a:t>Wawanosh</a:t>
            </a:r>
            <a:r>
              <a:rPr lang="en-CA" dirty="0" smtClean="0"/>
              <a:t> as a Private Corporation</a:t>
            </a:r>
          </a:p>
          <a:p>
            <a:r>
              <a:rPr lang="en-CA" dirty="0" smtClean="0"/>
              <a:t>Utilizing the Existing Northern Cross Energy (NCE) System Assets</a:t>
            </a:r>
          </a:p>
          <a:p>
            <a:endParaRPr lang="en-CA" dirty="0" smtClean="0"/>
          </a:p>
          <a:p>
            <a:r>
              <a:rPr lang="en-CA" dirty="0" smtClean="0"/>
              <a:t>Natural Gas Storage Concept</a:t>
            </a:r>
          </a:p>
          <a:p>
            <a:endParaRPr lang="en-CA" dirty="0" smtClean="0"/>
          </a:p>
          <a:p>
            <a:r>
              <a:rPr lang="en-CA" dirty="0" smtClean="0"/>
              <a:t>Natural Gas Exploration and Production Concept</a:t>
            </a:r>
            <a:endParaRPr lang="en-CA"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5" name="Object 4"/>
          <p:cNvGraphicFramePr>
            <a:graphicFrameLocks noChangeAspect="1"/>
          </p:cNvGraphicFramePr>
          <p:nvPr>
            <p:extLst>
              <p:ext uri="{D42A27DB-BD31-4B8C-83A1-F6EECF244321}">
                <p14:modId xmlns:p14="http://schemas.microsoft.com/office/powerpoint/2010/main" val="1763583303"/>
              </p:ext>
            </p:extLst>
          </p:nvPr>
        </p:nvGraphicFramePr>
        <p:xfrm>
          <a:off x="3619500" y="311150"/>
          <a:ext cx="1905000" cy="1676400"/>
        </p:xfrm>
        <a:graphic>
          <a:graphicData uri="http://schemas.openxmlformats.org/presentationml/2006/ole">
            <mc:AlternateContent xmlns:mc="http://schemas.openxmlformats.org/markup-compatibility/2006">
              <mc:Choice xmlns:v="urn:schemas-microsoft-com:vml" Requires="v">
                <p:oleObj spid="_x0000_s1209" r:id="rId3" imgW="1905266" imgH="1676634" progId="MSPhotoEd.3">
                  <p:embed/>
                </p:oleObj>
              </mc:Choice>
              <mc:Fallback>
                <p:oleObj r:id="rId3" imgW="1905266" imgH="1676634" progId="MSPhotoEd.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0" y="311150"/>
                        <a:ext cx="1905000"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734252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Pipeline System: Key Metrics</a:t>
            </a: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3157123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10807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Pipeline System: Key Metrics</a:t>
            </a: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4529043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6859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Pipeline System: Key Metrics</a:t>
            </a: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4321341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91828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Pipeline System: Key Metrics</a:t>
            </a: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9795294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17749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04664"/>
            <a:ext cx="7772400" cy="1470025"/>
          </a:xfrm>
        </p:spPr>
        <p:txBody>
          <a:bodyPr>
            <a:normAutofit/>
          </a:bodyPr>
          <a:lstStyle/>
          <a:p>
            <a:r>
              <a:rPr lang="en-CA" dirty="0" smtClean="0"/>
              <a:t>Pipeline System:</a:t>
            </a:r>
            <a:br>
              <a:rPr lang="en-CA" dirty="0" smtClean="0"/>
            </a:br>
            <a:r>
              <a:rPr lang="en-CA" dirty="0" smtClean="0"/>
              <a:t>Key Lifetime Metrics</a:t>
            </a:r>
            <a:endParaRPr lang="en-CA" dirty="0"/>
          </a:p>
        </p:txBody>
      </p:sp>
      <p:graphicFrame>
        <p:nvGraphicFramePr>
          <p:cNvPr id="4" name="Diagram 3"/>
          <p:cNvGraphicFramePr/>
          <p:nvPr>
            <p:extLst>
              <p:ext uri="{D42A27DB-BD31-4B8C-83A1-F6EECF244321}">
                <p14:modId xmlns:p14="http://schemas.microsoft.com/office/powerpoint/2010/main" val="357207361"/>
              </p:ext>
            </p:extLst>
          </p:nvPr>
        </p:nvGraphicFramePr>
        <p:xfrm>
          <a:off x="755576" y="1874689"/>
          <a:ext cx="7920880" cy="4712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59459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04664"/>
            <a:ext cx="7772400" cy="1470025"/>
          </a:xfrm>
        </p:spPr>
        <p:txBody>
          <a:bodyPr>
            <a:normAutofit/>
          </a:bodyPr>
          <a:lstStyle/>
          <a:p>
            <a:r>
              <a:rPr lang="en-CA" dirty="0" smtClean="0"/>
              <a:t>Pipeline System:</a:t>
            </a:r>
            <a:br>
              <a:rPr lang="en-CA" dirty="0" smtClean="0"/>
            </a:br>
            <a:r>
              <a:rPr lang="en-CA" dirty="0" smtClean="0"/>
              <a:t>Key Lifetime Metrics</a:t>
            </a:r>
            <a:endParaRPr lang="en-CA" dirty="0"/>
          </a:p>
        </p:txBody>
      </p:sp>
      <p:graphicFrame>
        <p:nvGraphicFramePr>
          <p:cNvPr id="4" name="Diagram 3"/>
          <p:cNvGraphicFramePr/>
          <p:nvPr>
            <p:extLst>
              <p:ext uri="{D42A27DB-BD31-4B8C-83A1-F6EECF244321}">
                <p14:modId xmlns:p14="http://schemas.microsoft.com/office/powerpoint/2010/main" val="3121644740"/>
              </p:ext>
            </p:extLst>
          </p:nvPr>
        </p:nvGraphicFramePr>
        <p:xfrm>
          <a:off x="728839" y="1861321"/>
          <a:ext cx="7920880" cy="4712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52336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04664"/>
            <a:ext cx="7772400" cy="1470025"/>
          </a:xfrm>
        </p:spPr>
        <p:txBody>
          <a:bodyPr>
            <a:normAutofit/>
          </a:bodyPr>
          <a:lstStyle/>
          <a:p>
            <a:r>
              <a:rPr lang="en-CA" dirty="0" smtClean="0"/>
              <a:t>Pipeline System:</a:t>
            </a:r>
            <a:br>
              <a:rPr lang="en-CA" dirty="0" smtClean="0"/>
            </a:br>
            <a:r>
              <a:rPr lang="en-CA" dirty="0" smtClean="0"/>
              <a:t>Key Lifetime Metrics</a:t>
            </a:r>
            <a:endParaRPr lang="en-CA" dirty="0"/>
          </a:p>
        </p:txBody>
      </p:sp>
      <p:graphicFrame>
        <p:nvGraphicFramePr>
          <p:cNvPr id="4" name="Diagram 3"/>
          <p:cNvGraphicFramePr/>
          <p:nvPr>
            <p:extLst>
              <p:ext uri="{D42A27DB-BD31-4B8C-83A1-F6EECF244321}">
                <p14:modId xmlns:p14="http://schemas.microsoft.com/office/powerpoint/2010/main" val="2566240692"/>
              </p:ext>
            </p:extLst>
          </p:nvPr>
        </p:nvGraphicFramePr>
        <p:xfrm>
          <a:off x="755576" y="1874689"/>
          <a:ext cx="7920880" cy="4712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31084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04664"/>
            <a:ext cx="7772400" cy="1470025"/>
          </a:xfrm>
        </p:spPr>
        <p:txBody>
          <a:bodyPr>
            <a:normAutofit/>
          </a:bodyPr>
          <a:lstStyle/>
          <a:p>
            <a:r>
              <a:rPr lang="en-CA" dirty="0" smtClean="0"/>
              <a:t>Pipeline System:</a:t>
            </a:r>
            <a:br>
              <a:rPr lang="en-CA" dirty="0" smtClean="0"/>
            </a:br>
            <a:r>
              <a:rPr lang="en-CA" dirty="0" smtClean="0"/>
              <a:t>Key Lifetime Metrics</a:t>
            </a:r>
            <a:endParaRPr lang="en-CA" dirty="0"/>
          </a:p>
        </p:txBody>
      </p:sp>
      <p:graphicFrame>
        <p:nvGraphicFramePr>
          <p:cNvPr id="4" name="Diagram 3"/>
          <p:cNvGraphicFramePr/>
          <p:nvPr>
            <p:extLst>
              <p:ext uri="{D42A27DB-BD31-4B8C-83A1-F6EECF244321}">
                <p14:modId xmlns:p14="http://schemas.microsoft.com/office/powerpoint/2010/main" val="1699994403"/>
              </p:ext>
            </p:extLst>
          </p:nvPr>
        </p:nvGraphicFramePr>
        <p:xfrm>
          <a:off x="769687" y="1832356"/>
          <a:ext cx="7920880" cy="4712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61017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04664"/>
            <a:ext cx="7772400" cy="1470025"/>
          </a:xfrm>
        </p:spPr>
        <p:txBody>
          <a:bodyPr>
            <a:normAutofit/>
          </a:bodyPr>
          <a:lstStyle/>
          <a:p>
            <a:r>
              <a:rPr lang="en-CA" dirty="0" smtClean="0"/>
              <a:t>Pipeline System:</a:t>
            </a:r>
            <a:br>
              <a:rPr lang="en-CA" dirty="0" smtClean="0"/>
            </a:br>
            <a:r>
              <a:rPr lang="en-CA" dirty="0" smtClean="0"/>
              <a:t>Key Lifetime Metrics</a:t>
            </a:r>
            <a:endParaRPr lang="en-CA" dirty="0"/>
          </a:p>
        </p:txBody>
      </p:sp>
      <p:graphicFrame>
        <p:nvGraphicFramePr>
          <p:cNvPr id="4" name="Diagram 3"/>
          <p:cNvGraphicFramePr/>
          <p:nvPr>
            <p:extLst>
              <p:ext uri="{D42A27DB-BD31-4B8C-83A1-F6EECF244321}">
                <p14:modId xmlns:p14="http://schemas.microsoft.com/office/powerpoint/2010/main" val="1074196733"/>
              </p:ext>
            </p:extLst>
          </p:nvPr>
        </p:nvGraphicFramePr>
        <p:xfrm>
          <a:off x="755576" y="1874689"/>
          <a:ext cx="7920880" cy="4712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74414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353929" y="764704"/>
            <a:ext cx="2560039" cy="56886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200" dirty="0" smtClean="0">
                <a:solidFill>
                  <a:prstClr val="black"/>
                </a:solidFill>
              </a:rPr>
              <a:t>Pipeline Routing Proposal:</a:t>
            </a:r>
            <a:br>
              <a:rPr lang="en-CA" sz="3200" dirty="0" smtClean="0">
                <a:solidFill>
                  <a:prstClr val="black"/>
                </a:solidFill>
              </a:rPr>
            </a:br>
            <a:r>
              <a:rPr lang="en-CA" sz="3200" dirty="0" err="1" smtClean="0">
                <a:solidFill>
                  <a:prstClr val="black"/>
                </a:solidFill>
              </a:rPr>
              <a:t>Wingham</a:t>
            </a:r>
            <a:r>
              <a:rPr lang="en-CA" sz="3200" dirty="0" smtClean="0">
                <a:solidFill>
                  <a:prstClr val="black"/>
                </a:solidFill>
              </a:rPr>
              <a:t> and </a:t>
            </a:r>
            <a:r>
              <a:rPr lang="en-CA" sz="3200" dirty="0" err="1" smtClean="0">
                <a:solidFill>
                  <a:prstClr val="black"/>
                </a:solidFill>
              </a:rPr>
              <a:t>Dornoch</a:t>
            </a:r>
            <a:r>
              <a:rPr lang="en-CA" sz="3200" dirty="0" smtClean="0">
                <a:solidFill>
                  <a:prstClr val="black"/>
                </a:solidFill>
              </a:rPr>
              <a:t> Delivery Points</a:t>
            </a:r>
          </a:p>
          <a:p>
            <a:r>
              <a:rPr lang="en-CA" dirty="0" smtClean="0">
                <a:solidFill>
                  <a:prstClr val="black"/>
                </a:solidFill>
              </a:rPr>
              <a:t/>
            </a:r>
            <a:br>
              <a:rPr lang="en-CA" dirty="0" smtClean="0">
                <a:solidFill>
                  <a:prstClr val="black"/>
                </a:solidFill>
              </a:rPr>
            </a:br>
            <a:endParaRPr lang="en-CA" dirty="0">
              <a:solidFill>
                <a:prstClr val="black"/>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4" y="0"/>
            <a:ext cx="6177663" cy="6858000"/>
          </a:xfrm>
          <a:prstGeom prst="rect">
            <a:avLst/>
          </a:prstGeom>
        </p:spPr>
      </p:pic>
    </p:spTree>
    <p:extLst>
      <p:ext uri="{BB962C8B-B14F-4D97-AF65-F5344CB8AC3E}">
        <p14:creationId xmlns:p14="http://schemas.microsoft.com/office/powerpoint/2010/main" val="13808061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NCE Presentation</a:t>
            </a:r>
            <a:endParaRPr lang="en-CA"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CA" dirty="0" smtClean="0"/>
              <a:t>Overview of Northern Cross Energy (NCE).</a:t>
            </a:r>
          </a:p>
          <a:p>
            <a:pPr marL="514350" indent="-514350">
              <a:buFont typeface="+mj-lt"/>
              <a:buAutoNum type="arabicPeriod"/>
            </a:pPr>
            <a:r>
              <a:rPr lang="en-CA" dirty="0" smtClean="0"/>
              <a:t>Review of proposed Distribution System.</a:t>
            </a:r>
          </a:p>
          <a:p>
            <a:pPr marL="514350" indent="-514350">
              <a:buFont typeface="+mj-lt"/>
              <a:buAutoNum type="arabicPeriod"/>
            </a:pPr>
            <a:r>
              <a:rPr lang="en-CA" dirty="0" smtClean="0"/>
              <a:t>NCE’s storage and electrical generation concept.</a:t>
            </a:r>
          </a:p>
          <a:p>
            <a:pPr marL="514350" indent="-514350">
              <a:buFont typeface="+mj-lt"/>
              <a:buAutoNum type="arabicPeriod" startAt="4"/>
            </a:pPr>
            <a:r>
              <a:rPr lang="en-CA" dirty="0" smtClean="0"/>
              <a:t>NCE’s exploration and production concept.</a:t>
            </a:r>
          </a:p>
          <a:p>
            <a:pPr marL="514350" indent="-514350">
              <a:buFont typeface="+mj-lt"/>
              <a:buAutoNum type="arabicPeriod" startAt="4"/>
            </a:pPr>
            <a:r>
              <a:rPr lang="en-CA" dirty="0" smtClean="0"/>
              <a:t>Other Local Benefits</a:t>
            </a:r>
            <a:endParaRPr lang="en-CA" dirty="0"/>
          </a:p>
        </p:txBody>
      </p:sp>
    </p:spTree>
    <p:extLst>
      <p:ext uri="{BB962C8B-B14F-4D97-AF65-F5344CB8AC3E}">
        <p14:creationId xmlns:p14="http://schemas.microsoft.com/office/powerpoint/2010/main" val="278139400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60"/>
            <a:ext cx="8229600" cy="1143000"/>
          </a:xfrm>
        </p:spPr>
        <p:txBody>
          <a:bodyPr>
            <a:normAutofit/>
          </a:bodyPr>
          <a:lstStyle/>
          <a:p>
            <a:r>
              <a:rPr lang="en-CA" sz="3200" dirty="0" smtClean="0">
                <a:solidFill>
                  <a:prstClr val="black"/>
                </a:solidFill>
              </a:rPr>
              <a:t>Key Total Project Metrics</a:t>
            </a:r>
            <a:endParaRPr lang="en-CA" dirty="0"/>
          </a:p>
        </p:txBody>
      </p:sp>
      <p:sp>
        <p:nvSpPr>
          <p:cNvPr id="3" name="Content Placeholder 2"/>
          <p:cNvSpPr>
            <a:spLocks noGrp="1"/>
          </p:cNvSpPr>
          <p:nvPr>
            <p:ph idx="1"/>
          </p:nvPr>
        </p:nvSpPr>
        <p:spPr>
          <a:xfrm>
            <a:off x="611560" y="1160760"/>
            <a:ext cx="8229600" cy="2052216"/>
          </a:xfrm>
        </p:spPr>
        <p:txBody>
          <a:bodyPr>
            <a:normAutofit/>
          </a:bodyPr>
          <a:lstStyle/>
          <a:p>
            <a:r>
              <a:rPr lang="en-CA" sz="2400" dirty="0" smtClean="0"/>
              <a:t>The Total Project is complete in 2027 (10 years) when all of the anticipated residential and small commercial loads are forecasted to be connected</a:t>
            </a:r>
          </a:p>
          <a:p>
            <a:r>
              <a:rPr lang="en-CA" sz="2400" dirty="0" smtClean="0"/>
              <a:t>The Total Project will return 10% per year in the 10</a:t>
            </a:r>
            <a:r>
              <a:rPr lang="en-CA" sz="2400" baseline="30000" dirty="0" smtClean="0"/>
              <a:t>th</a:t>
            </a:r>
            <a:r>
              <a:rPr lang="en-CA" sz="2400" dirty="0" smtClean="0"/>
              <a:t> year on</a:t>
            </a:r>
          </a:p>
        </p:txBody>
      </p:sp>
      <p:graphicFrame>
        <p:nvGraphicFramePr>
          <p:cNvPr id="6" name="Table 5"/>
          <p:cNvGraphicFramePr>
            <a:graphicFrameLocks noGrp="1"/>
          </p:cNvGraphicFramePr>
          <p:nvPr>
            <p:extLst>
              <p:ext uri="{D42A27DB-BD31-4B8C-83A1-F6EECF244321}">
                <p14:modId xmlns:p14="http://schemas.microsoft.com/office/powerpoint/2010/main" val="3618636523"/>
              </p:ext>
            </p:extLst>
          </p:nvPr>
        </p:nvGraphicFramePr>
        <p:xfrm>
          <a:off x="837930" y="3356992"/>
          <a:ext cx="7848870" cy="1964144"/>
        </p:xfrm>
        <a:graphic>
          <a:graphicData uri="http://schemas.openxmlformats.org/drawingml/2006/table">
            <a:tbl>
              <a:tblPr firstRow="1" bandRow="1">
                <a:tableStyleId>{5C22544A-7EE6-4342-B048-85BDC9FD1C3A}</a:tableStyleId>
              </a:tblPr>
              <a:tblGrid>
                <a:gridCol w="1569774"/>
                <a:gridCol w="1569774"/>
                <a:gridCol w="1569774"/>
                <a:gridCol w="1569774"/>
                <a:gridCol w="1569774"/>
              </a:tblGrid>
              <a:tr h="982072">
                <a:tc>
                  <a:txBody>
                    <a:bodyPr/>
                    <a:lstStyle/>
                    <a:p>
                      <a:pPr algn="ctr"/>
                      <a:r>
                        <a:rPr lang="en-CA" dirty="0" smtClean="0"/>
                        <a:t>Annual Revenue</a:t>
                      </a:r>
                      <a:endParaRPr lang="en-CA" dirty="0"/>
                    </a:p>
                  </a:txBody>
                  <a:tcPr/>
                </a:tc>
                <a:tc>
                  <a:txBody>
                    <a:bodyPr/>
                    <a:lstStyle/>
                    <a:p>
                      <a:pPr algn="ctr"/>
                      <a:r>
                        <a:rPr lang="en-CA" dirty="0" smtClean="0"/>
                        <a:t>Annual </a:t>
                      </a:r>
                    </a:p>
                    <a:p>
                      <a:pPr algn="ctr"/>
                      <a:r>
                        <a:rPr lang="en-CA" dirty="0" smtClean="0"/>
                        <a:t>Cost of Gas</a:t>
                      </a:r>
                      <a:endParaRPr lang="en-CA" dirty="0"/>
                    </a:p>
                  </a:txBody>
                  <a:tcPr/>
                </a:tc>
                <a:tc>
                  <a:txBody>
                    <a:bodyPr/>
                    <a:lstStyle/>
                    <a:p>
                      <a:pPr algn="ctr"/>
                      <a:r>
                        <a:rPr lang="en-CA" dirty="0" smtClean="0"/>
                        <a:t>Annual Equity and Debt </a:t>
                      </a:r>
                      <a:r>
                        <a:rPr lang="en-CA" baseline="0" dirty="0" smtClean="0"/>
                        <a:t>Service Cost</a:t>
                      </a:r>
                      <a:endParaRPr lang="en-CA" dirty="0"/>
                    </a:p>
                  </a:txBody>
                  <a:tcPr/>
                </a:tc>
                <a:tc>
                  <a:txBody>
                    <a:bodyPr/>
                    <a:lstStyle/>
                    <a:p>
                      <a:pPr algn="ctr"/>
                      <a:r>
                        <a:rPr lang="en-CA" dirty="0" smtClean="0"/>
                        <a:t>Annual</a:t>
                      </a:r>
                      <a:r>
                        <a:rPr lang="en-CA" baseline="0" dirty="0" smtClean="0"/>
                        <a:t> O&amp;M</a:t>
                      </a:r>
                    </a:p>
                    <a:p>
                      <a:pPr algn="ctr"/>
                      <a:r>
                        <a:rPr lang="en-CA" baseline="0" dirty="0" smtClean="0"/>
                        <a:t>Cost</a:t>
                      </a:r>
                      <a:endParaRPr lang="en-CA" dirty="0"/>
                    </a:p>
                  </a:txBody>
                  <a:tcPr/>
                </a:tc>
                <a:tc>
                  <a:txBody>
                    <a:bodyPr/>
                    <a:lstStyle/>
                    <a:p>
                      <a:pPr algn="ctr"/>
                      <a:r>
                        <a:rPr lang="en-CA" dirty="0" smtClean="0"/>
                        <a:t>Contribution</a:t>
                      </a:r>
                      <a:r>
                        <a:rPr lang="en-CA" baseline="0" dirty="0" smtClean="0"/>
                        <a:t> Margin</a:t>
                      </a:r>
                      <a:endParaRPr lang="en-CA" dirty="0"/>
                    </a:p>
                  </a:txBody>
                  <a:tcPr/>
                </a:tc>
              </a:tr>
              <a:tr h="982072">
                <a:tc>
                  <a:txBody>
                    <a:bodyPr/>
                    <a:lstStyle/>
                    <a:p>
                      <a:pPr algn="ctr"/>
                      <a:r>
                        <a:rPr lang="en-CA" dirty="0" smtClean="0"/>
                        <a:t>$</a:t>
                      </a:r>
                      <a:r>
                        <a:rPr lang="en-CA" dirty="0" smtClean="0"/>
                        <a:t>14,662,679</a:t>
                      </a:r>
                      <a:endParaRPr lang="en-CA" dirty="0"/>
                    </a:p>
                  </a:txBody>
                  <a:tcPr/>
                </a:tc>
                <a:tc>
                  <a:txBody>
                    <a:bodyPr/>
                    <a:lstStyle/>
                    <a:p>
                      <a:pPr algn="ctr"/>
                      <a:r>
                        <a:rPr lang="en-CA" dirty="0" smtClean="0"/>
                        <a:t>$</a:t>
                      </a:r>
                      <a:r>
                        <a:rPr lang="en-CA" dirty="0" smtClean="0"/>
                        <a:t>7,843,663</a:t>
                      </a:r>
                      <a:endParaRPr lang="en-CA" dirty="0"/>
                    </a:p>
                  </a:txBody>
                  <a:tcPr/>
                </a:tc>
                <a:tc>
                  <a:txBody>
                    <a:bodyPr/>
                    <a:lstStyle/>
                    <a:p>
                      <a:pPr algn="ctr"/>
                      <a:r>
                        <a:rPr lang="en-CA" dirty="0" smtClean="0"/>
                        <a:t>$</a:t>
                      </a:r>
                      <a:r>
                        <a:rPr lang="en-CA" dirty="0" smtClean="0"/>
                        <a:t>2,851,358</a:t>
                      </a:r>
                      <a:endParaRPr lang="en-CA" dirty="0"/>
                    </a:p>
                  </a:txBody>
                  <a:tcPr/>
                </a:tc>
                <a:tc>
                  <a:txBody>
                    <a:bodyPr/>
                    <a:lstStyle/>
                    <a:p>
                      <a:pPr algn="ctr"/>
                      <a:r>
                        <a:rPr lang="en-CA" dirty="0" smtClean="0"/>
                        <a:t>$2,500,000</a:t>
                      </a:r>
                      <a:endParaRPr lang="en-CA" dirty="0"/>
                    </a:p>
                  </a:txBody>
                  <a:tcPr/>
                </a:tc>
                <a:tc>
                  <a:txBody>
                    <a:bodyPr/>
                    <a:lstStyle/>
                    <a:p>
                      <a:pPr algn="ctr"/>
                      <a:r>
                        <a:rPr lang="en-CA" dirty="0" smtClean="0"/>
                        <a:t>$</a:t>
                      </a:r>
                      <a:r>
                        <a:rPr lang="en-CA" dirty="0" smtClean="0"/>
                        <a:t>1,467,658</a:t>
                      </a:r>
                      <a:endParaRPr lang="en-CA" dirty="0"/>
                    </a:p>
                  </a:txBody>
                  <a:tcPr/>
                </a:tc>
              </a:tr>
            </a:tbl>
          </a:graphicData>
        </a:graphic>
      </p:graphicFrame>
    </p:spTree>
    <p:extLst>
      <p:ext uri="{BB962C8B-B14F-4D97-AF65-F5344CB8AC3E}">
        <p14:creationId xmlns:p14="http://schemas.microsoft.com/office/powerpoint/2010/main" val="12477568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60"/>
            <a:ext cx="8229600" cy="1143000"/>
          </a:xfrm>
        </p:spPr>
        <p:txBody>
          <a:bodyPr>
            <a:normAutofit/>
          </a:bodyPr>
          <a:lstStyle/>
          <a:p>
            <a:r>
              <a:rPr lang="en-CA" sz="3200" dirty="0" smtClean="0">
                <a:solidFill>
                  <a:prstClr val="black"/>
                </a:solidFill>
              </a:rPr>
              <a:t>Competitive Fuel Analysis</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99869171"/>
              </p:ext>
            </p:extLst>
          </p:nvPr>
        </p:nvGraphicFramePr>
        <p:xfrm>
          <a:off x="539552" y="3645024"/>
          <a:ext cx="8229600" cy="18542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pPr algn="ctr"/>
                      <a:r>
                        <a:rPr lang="en-CA" dirty="0" smtClean="0"/>
                        <a:t>Fuel</a:t>
                      </a:r>
                      <a:endParaRPr lang="en-CA" dirty="0"/>
                    </a:p>
                  </a:txBody>
                  <a:tcPr/>
                </a:tc>
                <a:tc>
                  <a:txBody>
                    <a:bodyPr/>
                    <a:lstStyle/>
                    <a:p>
                      <a:pPr algn="ctr"/>
                      <a:r>
                        <a:rPr lang="en-CA" dirty="0" smtClean="0"/>
                        <a:t>$/MCF</a:t>
                      </a:r>
                      <a:endParaRPr lang="en-CA" dirty="0"/>
                    </a:p>
                  </a:txBody>
                  <a:tcPr/>
                </a:tc>
                <a:tc>
                  <a:txBody>
                    <a:bodyPr/>
                    <a:lstStyle/>
                    <a:p>
                      <a:pPr algn="ctr"/>
                      <a:r>
                        <a:rPr lang="en-CA" dirty="0" smtClean="0"/>
                        <a:t>$/m3</a:t>
                      </a:r>
                      <a:endParaRPr lang="en-CA" dirty="0"/>
                    </a:p>
                  </a:txBody>
                  <a:tcPr/>
                </a:tc>
                <a:tc>
                  <a:txBody>
                    <a:bodyPr/>
                    <a:lstStyle/>
                    <a:p>
                      <a:pPr algn="ctr"/>
                      <a:r>
                        <a:rPr lang="en-CA" dirty="0" smtClean="0"/>
                        <a:t>$/GJ</a:t>
                      </a:r>
                      <a:endParaRPr lang="en-CA" dirty="0"/>
                    </a:p>
                  </a:txBody>
                  <a:tcPr/>
                </a:tc>
                <a:tc>
                  <a:txBody>
                    <a:bodyPr/>
                    <a:lstStyle/>
                    <a:p>
                      <a:pPr algn="ctr"/>
                      <a:r>
                        <a:rPr lang="en-CA" dirty="0" smtClean="0"/>
                        <a:t>Annual Cost *</a:t>
                      </a:r>
                      <a:endParaRPr lang="en-CA" dirty="0"/>
                    </a:p>
                  </a:txBody>
                  <a:tcPr/>
                </a:tc>
              </a:tr>
              <a:tr h="370840">
                <a:tc>
                  <a:txBody>
                    <a:bodyPr/>
                    <a:lstStyle/>
                    <a:p>
                      <a:r>
                        <a:rPr lang="en-CA" dirty="0" smtClean="0"/>
                        <a:t>Natural Gas</a:t>
                      </a:r>
                      <a:endParaRPr lang="en-CA" dirty="0"/>
                    </a:p>
                  </a:txBody>
                  <a:tcPr/>
                </a:tc>
                <a:tc>
                  <a:txBody>
                    <a:bodyPr/>
                    <a:lstStyle/>
                    <a:p>
                      <a:pPr algn="ctr"/>
                      <a:r>
                        <a:rPr lang="en-CA" dirty="0" smtClean="0"/>
                        <a:t>14.12</a:t>
                      </a:r>
                      <a:endParaRPr lang="en-CA" dirty="0"/>
                    </a:p>
                  </a:txBody>
                  <a:tcPr/>
                </a:tc>
                <a:tc>
                  <a:txBody>
                    <a:bodyPr/>
                    <a:lstStyle/>
                    <a:p>
                      <a:pPr algn="ctr"/>
                      <a:r>
                        <a:rPr lang="en-CA" dirty="0" smtClean="0"/>
                        <a:t>0.498634</a:t>
                      </a:r>
                      <a:endParaRPr lang="en-CA" dirty="0"/>
                    </a:p>
                  </a:txBody>
                  <a:tcPr/>
                </a:tc>
                <a:tc>
                  <a:txBody>
                    <a:bodyPr/>
                    <a:lstStyle/>
                    <a:p>
                      <a:pPr algn="ctr"/>
                      <a:r>
                        <a:rPr lang="en-CA" dirty="0" smtClean="0"/>
                        <a:t>13.38</a:t>
                      </a:r>
                      <a:endParaRPr lang="en-CA" dirty="0"/>
                    </a:p>
                  </a:txBody>
                  <a:tcPr/>
                </a:tc>
                <a:tc>
                  <a:txBody>
                    <a:bodyPr/>
                    <a:lstStyle/>
                    <a:p>
                      <a:pPr algn="ctr"/>
                      <a:r>
                        <a:rPr lang="en-CA" dirty="0" smtClean="0"/>
                        <a:t>$</a:t>
                      </a:r>
                      <a:r>
                        <a:rPr lang="en-CA" dirty="0" smtClean="0"/>
                        <a:t>1,130</a:t>
                      </a:r>
                      <a:endParaRPr lang="en-CA" dirty="0"/>
                    </a:p>
                  </a:txBody>
                  <a:tcPr/>
                </a:tc>
              </a:tr>
              <a:tr h="370840">
                <a:tc>
                  <a:txBody>
                    <a:bodyPr/>
                    <a:lstStyle/>
                    <a:p>
                      <a:r>
                        <a:rPr lang="en-CA" dirty="0" smtClean="0"/>
                        <a:t>Propane</a:t>
                      </a:r>
                      <a:endParaRPr lang="en-CA" dirty="0"/>
                    </a:p>
                  </a:txBody>
                  <a:tcPr/>
                </a:tc>
                <a:tc>
                  <a:txBody>
                    <a:bodyPr/>
                    <a:lstStyle/>
                    <a:p>
                      <a:pPr algn="ctr"/>
                      <a:r>
                        <a:rPr lang="en-CA" dirty="0" smtClean="0"/>
                        <a:t>25.07</a:t>
                      </a:r>
                      <a:endParaRPr lang="en-CA" dirty="0"/>
                    </a:p>
                  </a:txBody>
                  <a:tcPr/>
                </a:tc>
                <a:tc>
                  <a:txBody>
                    <a:bodyPr/>
                    <a:lstStyle/>
                    <a:p>
                      <a:pPr algn="ctr"/>
                      <a:r>
                        <a:rPr lang="en-CA" dirty="0" smtClean="0"/>
                        <a:t>0.885336</a:t>
                      </a:r>
                      <a:endParaRPr lang="en-CA" dirty="0"/>
                    </a:p>
                  </a:txBody>
                  <a:tcPr/>
                </a:tc>
                <a:tc>
                  <a:txBody>
                    <a:bodyPr/>
                    <a:lstStyle/>
                    <a:p>
                      <a:pPr algn="ctr"/>
                      <a:r>
                        <a:rPr lang="en-CA" dirty="0" smtClean="0"/>
                        <a:t>23.76</a:t>
                      </a:r>
                      <a:endParaRPr lang="en-CA" dirty="0"/>
                    </a:p>
                  </a:txBody>
                  <a:tcPr/>
                </a:tc>
                <a:tc>
                  <a:txBody>
                    <a:bodyPr/>
                    <a:lstStyle/>
                    <a:p>
                      <a:pPr algn="ctr"/>
                      <a:r>
                        <a:rPr lang="en-CA" dirty="0" smtClean="0"/>
                        <a:t>$2,006</a:t>
                      </a:r>
                      <a:endParaRPr lang="en-CA" dirty="0"/>
                    </a:p>
                  </a:txBody>
                  <a:tcPr/>
                </a:tc>
              </a:tr>
              <a:tr h="370840">
                <a:tc>
                  <a:txBody>
                    <a:bodyPr/>
                    <a:lstStyle/>
                    <a:p>
                      <a:r>
                        <a:rPr lang="en-CA" dirty="0" smtClean="0"/>
                        <a:t>#2 Heating Oil</a:t>
                      </a:r>
                      <a:endParaRPr lang="en-CA" dirty="0"/>
                    </a:p>
                  </a:txBody>
                  <a:tcPr/>
                </a:tc>
                <a:tc>
                  <a:txBody>
                    <a:bodyPr/>
                    <a:lstStyle/>
                    <a:p>
                      <a:pPr algn="ctr"/>
                      <a:r>
                        <a:rPr lang="en-CA" dirty="0" smtClean="0"/>
                        <a:t>37.82</a:t>
                      </a:r>
                      <a:endParaRPr lang="en-CA" dirty="0"/>
                    </a:p>
                  </a:txBody>
                  <a:tcPr/>
                </a:tc>
                <a:tc>
                  <a:txBody>
                    <a:bodyPr/>
                    <a:lstStyle/>
                    <a:p>
                      <a:pPr algn="ctr"/>
                      <a:r>
                        <a:rPr lang="en-CA" dirty="0" smtClean="0"/>
                        <a:t>1.335525</a:t>
                      </a:r>
                      <a:endParaRPr lang="en-CA" dirty="0"/>
                    </a:p>
                  </a:txBody>
                  <a:tcPr/>
                </a:tc>
                <a:tc>
                  <a:txBody>
                    <a:bodyPr/>
                    <a:lstStyle/>
                    <a:p>
                      <a:pPr algn="ctr"/>
                      <a:r>
                        <a:rPr lang="en-CA" dirty="0" smtClean="0"/>
                        <a:t>35.85</a:t>
                      </a:r>
                      <a:endParaRPr lang="en-CA" dirty="0"/>
                    </a:p>
                  </a:txBody>
                  <a:tcPr/>
                </a:tc>
                <a:tc>
                  <a:txBody>
                    <a:bodyPr/>
                    <a:lstStyle/>
                    <a:p>
                      <a:pPr algn="ctr"/>
                      <a:r>
                        <a:rPr lang="en-CA" dirty="0" smtClean="0"/>
                        <a:t>$3,025</a:t>
                      </a:r>
                      <a:endParaRPr lang="en-CA" dirty="0"/>
                    </a:p>
                  </a:txBody>
                  <a:tcPr/>
                </a:tc>
              </a:tr>
              <a:tr h="370840">
                <a:tc>
                  <a:txBody>
                    <a:bodyPr/>
                    <a:lstStyle/>
                    <a:p>
                      <a:r>
                        <a:rPr lang="en-CA" dirty="0" smtClean="0"/>
                        <a:t>Electricity</a:t>
                      </a:r>
                      <a:endParaRPr lang="en-CA" dirty="0"/>
                    </a:p>
                  </a:txBody>
                  <a:tcPr/>
                </a:tc>
                <a:tc>
                  <a:txBody>
                    <a:bodyPr/>
                    <a:lstStyle/>
                    <a:p>
                      <a:pPr algn="ctr"/>
                      <a:r>
                        <a:rPr lang="en-CA" dirty="0" smtClean="0"/>
                        <a:t>59.19</a:t>
                      </a:r>
                      <a:endParaRPr lang="en-CA" dirty="0"/>
                    </a:p>
                  </a:txBody>
                  <a:tcPr/>
                </a:tc>
                <a:tc>
                  <a:txBody>
                    <a:bodyPr/>
                    <a:lstStyle/>
                    <a:p>
                      <a:pPr algn="ctr"/>
                      <a:r>
                        <a:rPr lang="en-CA" dirty="0" smtClean="0"/>
                        <a:t>2.090076</a:t>
                      </a:r>
                      <a:endParaRPr lang="en-CA" dirty="0"/>
                    </a:p>
                  </a:txBody>
                  <a:tcPr/>
                </a:tc>
                <a:tc>
                  <a:txBody>
                    <a:bodyPr/>
                    <a:lstStyle/>
                    <a:p>
                      <a:pPr algn="ctr"/>
                      <a:r>
                        <a:rPr lang="en-CA" dirty="0" smtClean="0"/>
                        <a:t>56.10</a:t>
                      </a:r>
                      <a:endParaRPr lang="en-CA" dirty="0"/>
                    </a:p>
                  </a:txBody>
                  <a:tcPr/>
                </a:tc>
                <a:tc>
                  <a:txBody>
                    <a:bodyPr/>
                    <a:lstStyle/>
                    <a:p>
                      <a:pPr algn="ctr"/>
                      <a:r>
                        <a:rPr lang="en-CA" dirty="0" smtClean="0"/>
                        <a:t>$4,735</a:t>
                      </a:r>
                      <a:endParaRPr lang="en-CA"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994531563"/>
              </p:ext>
            </p:extLst>
          </p:nvPr>
        </p:nvGraphicFramePr>
        <p:xfrm>
          <a:off x="1524000" y="1165073"/>
          <a:ext cx="6096000" cy="2123440"/>
        </p:xfrm>
        <a:graphic>
          <a:graphicData uri="http://schemas.openxmlformats.org/drawingml/2006/table">
            <a:tbl>
              <a:tblPr firstRow="1" bandRow="1">
                <a:tableStyleId>{5C22544A-7EE6-4342-B048-85BDC9FD1C3A}</a:tableStyleId>
              </a:tblPr>
              <a:tblGrid>
                <a:gridCol w="2032000"/>
                <a:gridCol w="2432496"/>
                <a:gridCol w="1631504"/>
              </a:tblGrid>
              <a:tr h="370840">
                <a:tc>
                  <a:txBody>
                    <a:bodyPr/>
                    <a:lstStyle/>
                    <a:p>
                      <a:pPr algn="ctr"/>
                      <a:r>
                        <a:rPr lang="en-CA" dirty="0" smtClean="0"/>
                        <a:t>Competitive Fuel</a:t>
                      </a:r>
                    </a:p>
                    <a:p>
                      <a:pPr algn="ctr"/>
                      <a:r>
                        <a:rPr lang="en-CA" dirty="0" smtClean="0"/>
                        <a:t>Assumptions</a:t>
                      </a:r>
                      <a:endParaRPr lang="en-CA" dirty="0"/>
                    </a:p>
                  </a:txBody>
                  <a:tcPr/>
                </a:tc>
                <a:tc>
                  <a:txBody>
                    <a:bodyPr/>
                    <a:lstStyle/>
                    <a:p>
                      <a:pPr algn="ctr"/>
                      <a:r>
                        <a:rPr lang="en-CA" dirty="0" smtClean="0"/>
                        <a:t>Energy Content</a:t>
                      </a:r>
                      <a:endParaRPr lang="en-CA" dirty="0"/>
                    </a:p>
                  </a:txBody>
                  <a:tcPr/>
                </a:tc>
                <a:tc>
                  <a:txBody>
                    <a:bodyPr/>
                    <a:lstStyle/>
                    <a:p>
                      <a:pPr algn="ctr"/>
                      <a:r>
                        <a:rPr lang="en-CA" dirty="0" smtClean="0"/>
                        <a:t>Unit Price</a:t>
                      </a:r>
                    </a:p>
                    <a:p>
                      <a:pPr algn="ctr"/>
                      <a:r>
                        <a:rPr lang="en-CA" dirty="0" smtClean="0"/>
                        <a:t>(All-in Cost)</a:t>
                      </a:r>
                      <a:endParaRPr lang="en-CA" dirty="0"/>
                    </a:p>
                  </a:txBody>
                  <a:tcPr/>
                </a:tc>
              </a:tr>
              <a:tr h="370840">
                <a:tc>
                  <a:txBody>
                    <a:bodyPr/>
                    <a:lstStyle/>
                    <a:p>
                      <a:r>
                        <a:rPr lang="en-CA" dirty="0" smtClean="0"/>
                        <a:t>Natural Gas</a:t>
                      </a:r>
                      <a:endParaRPr lang="en-CA" dirty="0"/>
                    </a:p>
                  </a:txBody>
                  <a:tcPr/>
                </a:tc>
                <a:tc>
                  <a:txBody>
                    <a:bodyPr/>
                    <a:lstStyle/>
                    <a:p>
                      <a:pPr algn="ctr"/>
                      <a:r>
                        <a:rPr lang="en-CA" dirty="0" smtClean="0"/>
                        <a:t>1,010</a:t>
                      </a:r>
                      <a:r>
                        <a:rPr lang="en-CA" baseline="0" dirty="0" smtClean="0"/>
                        <a:t> BTU/CF</a:t>
                      </a:r>
                      <a:endParaRPr lang="en-CA" dirty="0"/>
                    </a:p>
                  </a:txBody>
                  <a:tcPr/>
                </a:tc>
                <a:tc>
                  <a:txBody>
                    <a:bodyPr/>
                    <a:lstStyle/>
                    <a:p>
                      <a:pPr algn="ctr"/>
                      <a:r>
                        <a:rPr lang="en-CA" dirty="0" smtClean="0"/>
                        <a:t>$</a:t>
                      </a:r>
                      <a:r>
                        <a:rPr lang="en-CA" dirty="0" smtClean="0"/>
                        <a:t>14.12/</a:t>
                      </a:r>
                      <a:r>
                        <a:rPr lang="en-CA" dirty="0" smtClean="0"/>
                        <a:t>MCF</a:t>
                      </a:r>
                      <a:endParaRPr lang="en-CA" dirty="0"/>
                    </a:p>
                  </a:txBody>
                  <a:tcPr/>
                </a:tc>
              </a:tr>
              <a:tr h="370840">
                <a:tc>
                  <a:txBody>
                    <a:bodyPr/>
                    <a:lstStyle/>
                    <a:p>
                      <a:r>
                        <a:rPr lang="en-CA" dirty="0" smtClean="0"/>
                        <a:t>Propane</a:t>
                      </a:r>
                      <a:endParaRPr lang="en-CA" dirty="0"/>
                    </a:p>
                  </a:txBody>
                  <a:tcPr/>
                </a:tc>
                <a:tc>
                  <a:txBody>
                    <a:bodyPr/>
                    <a:lstStyle/>
                    <a:p>
                      <a:pPr algn="ctr"/>
                      <a:r>
                        <a:rPr lang="en-CA" dirty="0" smtClean="0"/>
                        <a:t>109,888 BTU/Gal (</a:t>
                      </a:r>
                      <a:r>
                        <a:rPr lang="en-CA" dirty="0" err="1" smtClean="0"/>
                        <a:t>Cdn</a:t>
                      </a:r>
                      <a:r>
                        <a:rPr lang="en-CA" dirty="0" smtClean="0"/>
                        <a:t>)</a:t>
                      </a:r>
                      <a:endParaRPr lang="en-CA" dirty="0"/>
                    </a:p>
                  </a:txBody>
                  <a:tcPr/>
                </a:tc>
                <a:tc>
                  <a:txBody>
                    <a:bodyPr/>
                    <a:lstStyle/>
                    <a:p>
                      <a:pPr algn="ctr"/>
                      <a:r>
                        <a:rPr lang="en-CA" dirty="0" smtClean="0"/>
                        <a:t>$0.60/L</a:t>
                      </a:r>
                      <a:endParaRPr lang="en-CA" dirty="0"/>
                    </a:p>
                  </a:txBody>
                  <a:tcPr/>
                </a:tc>
              </a:tr>
              <a:tr h="370840">
                <a:tc>
                  <a:txBody>
                    <a:bodyPr/>
                    <a:lstStyle/>
                    <a:p>
                      <a:r>
                        <a:rPr lang="en-CA" dirty="0" smtClean="0"/>
                        <a:t>#2 Heating Oil</a:t>
                      </a:r>
                      <a:endParaRPr lang="en-CA" dirty="0"/>
                    </a:p>
                  </a:txBody>
                  <a:tcPr/>
                </a:tc>
                <a:tc>
                  <a:txBody>
                    <a:bodyPr/>
                    <a:lstStyle/>
                    <a:p>
                      <a:pPr algn="ctr"/>
                      <a:r>
                        <a:rPr lang="en-CA" dirty="0" smtClean="0"/>
                        <a:t>166,332 BTU/Gal (</a:t>
                      </a:r>
                      <a:r>
                        <a:rPr lang="en-CA" dirty="0" err="1" smtClean="0"/>
                        <a:t>Cdn</a:t>
                      </a:r>
                      <a:r>
                        <a:rPr lang="en-CA" dirty="0" smtClean="0"/>
                        <a:t>)</a:t>
                      </a:r>
                      <a:endParaRPr lang="en-CA" dirty="0"/>
                    </a:p>
                  </a:txBody>
                  <a:tcPr/>
                </a:tc>
                <a:tc>
                  <a:txBody>
                    <a:bodyPr/>
                    <a:lstStyle/>
                    <a:p>
                      <a:pPr algn="ctr"/>
                      <a:r>
                        <a:rPr lang="en-CA" dirty="0" smtClean="0"/>
                        <a:t>$1.37/L</a:t>
                      </a:r>
                      <a:endParaRPr lang="en-CA" dirty="0"/>
                    </a:p>
                  </a:txBody>
                  <a:tcPr/>
                </a:tc>
              </a:tr>
              <a:tr h="370840">
                <a:tc>
                  <a:txBody>
                    <a:bodyPr/>
                    <a:lstStyle/>
                    <a:p>
                      <a:r>
                        <a:rPr lang="en-CA" dirty="0" smtClean="0"/>
                        <a:t>Electricity</a:t>
                      </a:r>
                      <a:endParaRPr lang="en-CA" dirty="0"/>
                    </a:p>
                  </a:txBody>
                  <a:tcPr/>
                </a:tc>
                <a:tc>
                  <a:txBody>
                    <a:bodyPr/>
                    <a:lstStyle/>
                    <a:p>
                      <a:pPr algn="ctr"/>
                      <a:r>
                        <a:rPr lang="en-CA" dirty="0" smtClean="0"/>
                        <a:t>3,413 BTU/kWh</a:t>
                      </a:r>
                      <a:endParaRPr lang="en-CA" dirty="0"/>
                    </a:p>
                  </a:txBody>
                  <a:tcPr/>
                </a:tc>
                <a:tc>
                  <a:txBody>
                    <a:bodyPr/>
                    <a:lstStyle/>
                    <a:p>
                      <a:pPr algn="ctr"/>
                      <a:r>
                        <a:rPr lang="en-CA" dirty="0" smtClean="0"/>
                        <a:t>$0.20/kWh</a:t>
                      </a:r>
                      <a:endParaRPr lang="en-CA" dirty="0"/>
                    </a:p>
                  </a:txBody>
                  <a:tcPr/>
                </a:tc>
              </a:tr>
            </a:tbl>
          </a:graphicData>
        </a:graphic>
      </p:graphicFrame>
      <p:sp>
        <p:nvSpPr>
          <p:cNvPr id="8" name="TextBox 7"/>
          <p:cNvSpPr txBox="1"/>
          <p:nvPr/>
        </p:nvSpPr>
        <p:spPr>
          <a:xfrm>
            <a:off x="755576" y="5661248"/>
            <a:ext cx="8208912" cy="1200329"/>
          </a:xfrm>
          <a:prstGeom prst="rect">
            <a:avLst/>
          </a:prstGeom>
          <a:noFill/>
        </p:spPr>
        <p:txBody>
          <a:bodyPr wrap="square" rtlCol="0">
            <a:spAutoFit/>
          </a:bodyPr>
          <a:lstStyle/>
          <a:p>
            <a:pPr marL="174625" indent="-174625" defTabSz="179388"/>
            <a:r>
              <a:rPr lang="en-CA" dirty="0" smtClean="0"/>
              <a:t>* Competitive Comparison Annual Cost based on typical Residential Customer Consuming 80 MCF/Year (2,265.4 m3/y) for their space heating, water heating, laundry and cooking needs.</a:t>
            </a:r>
          </a:p>
          <a:p>
            <a:endParaRPr lang="en-CA" dirty="0"/>
          </a:p>
        </p:txBody>
      </p:sp>
    </p:spTree>
    <p:extLst>
      <p:ext uri="{BB962C8B-B14F-4D97-AF65-F5344CB8AC3E}">
        <p14:creationId xmlns:p14="http://schemas.microsoft.com/office/powerpoint/2010/main" val="205604431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60"/>
            <a:ext cx="8229600" cy="1143000"/>
          </a:xfrm>
        </p:spPr>
        <p:txBody>
          <a:bodyPr>
            <a:normAutofit/>
          </a:bodyPr>
          <a:lstStyle/>
          <a:p>
            <a:r>
              <a:rPr lang="en-CA" sz="3200" dirty="0" smtClean="0">
                <a:solidFill>
                  <a:prstClr val="black"/>
                </a:solidFill>
              </a:rPr>
              <a:t>Competing Natural Gas Proposal Analysis</a:t>
            </a:r>
            <a:endParaRPr lang="en-CA" dirty="0"/>
          </a:p>
        </p:txBody>
      </p:sp>
      <p:graphicFrame>
        <p:nvGraphicFramePr>
          <p:cNvPr id="6" name="Table 5"/>
          <p:cNvGraphicFramePr>
            <a:graphicFrameLocks noGrp="1"/>
          </p:cNvGraphicFramePr>
          <p:nvPr>
            <p:extLst>
              <p:ext uri="{D42A27DB-BD31-4B8C-83A1-F6EECF244321}">
                <p14:modId xmlns:p14="http://schemas.microsoft.com/office/powerpoint/2010/main" val="4126830427"/>
              </p:ext>
            </p:extLst>
          </p:nvPr>
        </p:nvGraphicFramePr>
        <p:xfrm>
          <a:off x="1259633" y="1340768"/>
          <a:ext cx="6696744" cy="4145280"/>
        </p:xfrm>
        <a:graphic>
          <a:graphicData uri="http://schemas.openxmlformats.org/drawingml/2006/table">
            <a:tbl>
              <a:tblPr firstRow="1" bandRow="1">
                <a:tableStyleId>{5C22544A-7EE6-4342-B048-85BDC9FD1C3A}</a:tableStyleId>
              </a:tblPr>
              <a:tblGrid>
                <a:gridCol w="2232248"/>
                <a:gridCol w="2232248"/>
                <a:gridCol w="2232248"/>
              </a:tblGrid>
              <a:tr h="370840">
                <a:tc>
                  <a:txBody>
                    <a:bodyPr/>
                    <a:lstStyle/>
                    <a:p>
                      <a:endParaRPr lang="en-CA" dirty="0"/>
                    </a:p>
                  </a:txBody>
                  <a:tcPr/>
                </a:tc>
                <a:tc>
                  <a:txBody>
                    <a:bodyPr/>
                    <a:lstStyle/>
                    <a:p>
                      <a:pPr algn="ctr"/>
                      <a:r>
                        <a:rPr lang="en-CA" dirty="0" smtClean="0"/>
                        <a:t>Union Gas</a:t>
                      </a:r>
                      <a:endParaRPr lang="en-CA" dirty="0"/>
                    </a:p>
                  </a:txBody>
                  <a:tcPr/>
                </a:tc>
                <a:tc>
                  <a:txBody>
                    <a:bodyPr/>
                    <a:lstStyle/>
                    <a:p>
                      <a:pPr algn="ctr"/>
                      <a:r>
                        <a:rPr lang="en-CA" dirty="0" smtClean="0"/>
                        <a:t>Northern Cross Energy</a:t>
                      </a:r>
                      <a:endParaRPr lang="en-CA" dirty="0"/>
                    </a:p>
                  </a:txBody>
                  <a:tcPr/>
                </a:tc>
              </a:tr>
              <a:tr h="370840">
                <a:tc>
                  <a:txBody>
                    <a:bodyPr/>
                    <a:lstStyle/>
                    <a:p>
                      <a:r>
                        <a:rPr lang="en-CA" dirty="0" smtClean="0"/>
                        <a:t>Initial Capital </a:t>
                      </a:r>
                      <a:endParaRPr lang="en-CA" dirty="0"/>
                    </a:p>
                  </a:txBody>
                  <a:tcPr/>
                </a:tc>
                <a:tc>
                  <a:txBody>
                    <a:bodyPr/>
                    <a:lstStyle/>
                    <a:p>
                      <a:pPr algn="ctr"/>
                      <a:r>
                        <a:rPr lang="en-CA" dirty="0" smtClean="0"/>
                        <a:t>$110,451,000</a:t>
                      </a:r>
                      <a:endParaRPr lang="en-CA" dirty="0"/>
                    </a:p>
                  </a:txBody>
                  <a:tcPr/>
                </a:tc>
                <a:tc>
                  <a:txBody>
                    <a:bodyPr/>
                    <a:lstStyle/>
                    <a:p>
                      <a:pPr algn="ctr"/>
                      <a:r>
                        <a:rPr lang="en-CA" dirty="0" smtClean="0"/>
                        <a:t>$81,647,652</a:t>
                      </a:r>
                      <a:endParaRPr lang="en-CA" dirty="0"/>
                    </a:p>
                  </a:txBody>
                  <a:tcPr/>
                </a:tc>
              </a:tr>
              <a:tr h="370840">
                <a:tc>
                  <a:txBody>
                    <a:bodyPr/>
                    <a:lstStyle/>
                    <a:p>
                      <a:r>
                        <a:rPr lang="en-CA" dirty="0" smtClean="0"/>
                        <a:t>All-in Gas </a:t>
                      </a:r>
                      <a:r>
                        <a:rPr lang="en-CA" dirty="0" smtClean="0"/>
                        <a:t>Cost (Res)</a:t>
                      </a:r>
                      <a:endParaRPr lang="en-CA" dirty="0"/>
                    </a:p>
                  </a:txBody>
                  <a:tcPr/>
                </a:tc>
                <a:tc>
                  <a:txBody>
                    <a:bodyPr/>
                    <a:lstStyle/>
                    <a:p>
                      <a:pPr algn="ctr"/>
                      <a:endParaRPr lang="en-CA"/>
                    </a:p>
                  </a:txBody>
                  <a:tcPr/>
                </a:tc>
                <a:tc>
                  <a:txBody>
                    <a:bodyPr/>
                    <a:lstStyle/>
                    <a:p>
                      <a:pPr algn="ctr"/>
                      <a:endParaRPr lang="en-CA" dirty="0"/>
                    </a:p>
                  </a:txBody>
                  <a:tcPr/>
                </a:tc>
              </a:tr>
              <a:tr h="370840">
                <a:tc>
                  <a:txBody>
                    <a:bodyPr/>
                    <a:lstStyle/>
                    <a:p>
                      <a:r>
                        <a:rPr lang="en-CA" dirty="0" smtClean="0"/>
                        <a:t>$/MCF</a:t>
                      </a:r>
                      <a:endParaRPr lang="en-CA" dirty="0"/>
                    </a:p>
                  </a:txBody>
                  <a:tcPr/>
                </a:tc>
                <a:tc>
                  <a:txBody>
                    <a:bodyPr/>
                    <a:lstStyle/>
                    <a:p>
                      <a:pPr algn="ctr"/>
                      <a:r>
                        <a:rPr lang="en-CA" dirty="0" smtClean="0"/>
                        <a:t>TBD</a:t>
                      </a:r>
                      <a:endParaRPr lang="en-CA" dirty="0"/>
                    </a:p>
                  </a:txBody>
                  <a:tcPr/>
                </a:tc>
                <a:tc>
                  <a:txBody>
                    <a:bodyPr/>
                    <a:lstStyle/>
                    <a:p>
                      <a:pPr algn="ctr"/>
                      <a:r>
                        <a:rPr lang="en-CA" dirty="0" smtClean="0"/>
                        <a:t>14.12</a:t>
                      </a:r>
                      <a:endParaRPr lang="en-CA" dirty="0"/>
                    </a:p>
                  </a:txBody>
                  <a:tcPr/>
                </a:tc>
              </a:tr>
              <a:tr h="370840">
                <a:tc>
                  <a:txBody>
                    <a:bodyPr/>
                    <a:lstStyle/>
                    <a:p>
                      <a:r>
                        <a:rPr lang="en-CA" dirty="0" smtClean="0"/>
                        <a:t>$/m3</a:t>
                      </a:r>
                      <a:endParaRPr lang="en-CA" dirty="0"/>
                    </a:p>
                  </a:txBody>
                  <a:tcPr/>
                </a:tc>
                <a:tc>
                  <a:txBody>
                    <a:bodyPr/>
                    <a:lstStyle/>
                    <a:p>
                      <a:pPr algn="ctr"/>
                      <a:r>
                        <a:rPr lang="en-CA" dirty="0" smtClean="0"/>
                        <a:t>TBD</a:t>
                      </a:r>
                      <a:endParaRPr lang="en-CA" dirty="0"/>
                    </a:p>
                  </a:txBody>
                  <a:tcPr/>
                </a:tc>
                <a:tc>
                  <a:txBody>
                    <a:bodyPr/>
                    <a:lstStyle/>
                    <a:p>
                      <a:pPr algn="ctr"/>
                      <a:r>
                        <a:rPr lang="en-CA" dirty="0" smtClean="0"/>
                        <a:t>0.498634</a:t>
                      </a:r>
                      <a:endParaRPr lang="en-CA" dirty="0"/>
                    </a:p>
                  </a:txBody>
                  <a:tcPr/>
                </a:tc>
              </a:tr>
              <a:tr h="370840">
                <a:tc>
                  <a:txBody>
                    <a:bodyPr/>
                    <a:lstStyle/>
                    <a:p>
                      <a:r>
                        <a:rPr lang="en-CA" dirty="0" smtClean="0"/>
                        <a:t>$/GJ</a:t>
                      </a:r>
                      <a:endParaRPr lang="en-CA" dirty="0"/>
                    </a:p>
                  </a:txBody>
                  <a:tcPr/>
                </a:tc>
                <a:tc>
                  <a:txBody>
                    <a:bodyPr/>
                    <a:lstStyle/>
                    <a:p>
                      <a:pPr algn="ctr"/>
                      <a:r>
                        <a:rPr lang="en-CA" dirty="0" smtClean="0"/>
                        <a:t>TBD</a:t>
                      </a:r>
                      <a:endParaRPr lang="en-CA" dirty="0"/>
                    </a:p>
                  </a:txBody>
                  <a:tcPr/>
                </a:tc>
                <a:tc>
                  <a:txBody>
                    <a:bodyPr/>
                    <a:lstStyle/>
                    <a:p>
                      <a:pPr algn="ctr"/>
                      <a:r>
                        <a:rPr lang="en-CA" dirty="0" smtClean="0"/>
                        <a:t>13.38</a:t>
                      </a:r>
                      <a:endParaRPr lang="en-CA" dirty="0"/>
                    </a:p>
                  </a:txBody>
                  <a:tcPr/>
                </a:tc>
              </a:tr>
              <a:tr h="370840">
                <a:tc>
                  <a:txBody>
                    <a:bodyPr/>
                    <a:lstStyle/>
                    <a:p>
                      <a:r>
                        <a:rPr lang="en-CA" dirty="0" smtClean="0"/>
                        <a:t>Aid-to-Construction</a:t>
                      </a:r>
                      <a:endParaRPr lang="en-CA" dirty="0"/>
                    </a:p>
                  </a:txBody>
                  <a:tcPr/>
                </a:tc>
                <a:tc>
                  <a:txBody>
                    <a:bodyPr/>
                    <a:lstStyle/>
                    <a:p>
                      <a:pPr algn="ctr"/>
                      <a:r>
                        <a:rPr lang="en-CA" dirty="0" smtClean="0"/>
                        <a:t>$93,757,000</a:t>
                      </a:r>
                      <a:endParaRPr lang="en-CA" dirty="0"/>
                    </a:p>
                  </a:txBody>
                  <a:tcPr/>
                </a:tc>
                <a:tc>
                  <a:txBody>
                    <a:bodyPr/>
                    <a:lstStyle/>
                    <a:p>
                      <a:pPr algn="ctr"/>
                      <a:r>
                        <a:rPr lang="en-CA" dirty="0" smtClean="0"/>
                        <a:t>0.00</a:t>
                      </a:r>
                      <a:endParaRPr lang="en-CA" dirty="0"/>
                    </a:p>
                  </a:txBody>
                  <a:tcPr/>
                </a:tc>
              </a:tr>
              <a:tr h="370840">
                <a:tc>
                  <a:txBody>
                    <a:bodyPr/>
                    <a:lstStyle/>
                    <a:p>
                      <a:r>
                        <a:rPr lang="en-CA" dirty="0" smtClean="0"/>
                        <a:t>MNGU</a:t>
                      </a:r>
                      <a:r>
                        <a:rPr lang="en-CA" baseline="0" dirty="0" smtClean="0"/>
                        <a:t> </a:t>
                      </a:r>
                      <a:r>
                        <a:rPr lang="en-CA" baseline="0" dirty="0" smtClean="0"/>
                        <a:t>Asset Value in 2027</a:t>
                      </a:r>
                      <a:endParaRPr lang="en-CA" dirty="0"/>
                    </a:p>
                  </a:txBody>
                  <a:tcPr/>
                </a:tc>
                <a:tc>
                  <a:txBody>
                    <a:bodyPr/>
                    <a:lstStyle/>
                    <a:p>
                      <a:pPr algn="ctr"/>
                      <a:r>
                        <a:rPr lang="en-CA" dirty="0" smtClean="0"/>
                        <a:t>0.00</a:t>
                      </a:r>
                      <a:endParaRPr lang="en-CA" dirty="0"/>
                    </a:p>
                  </a:txBody>
                  <a:tcPr/>
                </a:tc>
                <a:tc>
                  <a:txBody>
                    <a:bodyPr/>
                    <a:lstStyle/>
                    <a:p>
                      <a:pPr algn="ctr"/>
                      <a:r>
                        <a:rPr lang="en-CA" dirty="0" smtClean="0"/>
                        <a:t>$81,647,652</a:t>
                      </a:r>
                      <a:endParaRPr lang="en-CA" dirty="0" smtClean="0"/>
                    </a:p>
                    <a:p>
                      <a:pPr algn="ctr"/>
                      <a:endParaRPr lang="en-CA" dirty="0"/>
                    </a:p>
                  </a:txBody>
                  <a:tcPr/>
                </a:tc>
              </a:tr>
              <a:tr h="370840">
                <a:tc>
                  <a:txBody>
                    <a:bodyPr/>
                    <a:lstStyle/>
                    <a:p>
                      <a:r>
                        <a:rPr lang="en-CA" dirty="0" smtClean="0"/>
                        <a:t>Annual Contribution Margin</a:t>
                      </a:r>
                      <a:endParaRPr lang="en-CA" dirty="0"/>
                    </a:p>
                  </a:txBody>
                  <a:tcPr/>
                </a:tc>
                <a:tc>
                  <a:txBody>
                    <a:bodyPr/>
                    <a:lstStyle/>
                    <a:p>
                      <a:pPr algn="ctr"/>
                      <a:r>
                        <a:rPr lang="en-CA" dirty="0" smtClean="0"/>
                        <a:t>0.00</a:t>
                      </a:r>
                      <a:endParaRPr lang="en-CA" dirty="0"/>
                    </a:p>
                  </a:txBody>
                  <a:tcPr/>
                </a:tc>
                <a:tc>
                  <a:txBody>
                    <a:bodyPr/>
                    <a:lstStyle/>
                    <a:p>
                      <a:pPr algn="ctr"/>
                      <a:r>
                        <a:rPr lang="en-CA" dirty="0" smtClean="0"/>
                        <a:t>$</a:t>
                      </a:r>
                      <a:r>
                        <a:rPr lang="en-CA" dirty="0" smtClean="0"/>
                        <a:t>1,467,682</a:t>
                      </a:r>
                      <a:endParaRPr lang="en-CA" dirty="0"/>
                    </a:p>
                  </a:txBody>
                  <a:tcPr/>
                </a:tc>
              </a:tr>
            </a:tbl>
          </a:graphicData>
        </a:graphic>
      </p:graphicFrame>
    </p:spTree>
    <p:extLst>
      <p:ext uri="{BB962C8B-B14F-4D97-AF65-F5344CB8AC3E}">
        <p14:creationId xmlns:p14="http://schemas.microsoft.com/office/powerpoint/2010/main" val="24875050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What’s Next for the Distribution Project?</a:t>
            </a:r>
            <a:endParaRPr lang="en-CA" dirty="0"/>
          </a:p>
        </p:txBody>
      </p:sp>
      <p:sp>
        <p:nvSpPr>
          <p:cNvPr id="3" name="Content Placeholder 2"/>
          <p:cNvSpPr>
            <a:spLocks noGrp="1"/>
          </p:cNvSpPr>
          <p:nvPr>
            <p:ph idx="1"/>
          </p:nvPr>
        </p:nvSpPr>
        <p:spPr>
          <a:xfrm>
            <a:off x="457200" y="1600200"/>
            <a:ext cx="8229600" cy="3917032"/>
          </a:xfrm>
        </p:spPr>
        <p:txBody>
          <a:bodyPr>
            <a:normAutofit fontScale="47500" lnSpcReduction="20000"/>
          </a:bodyPr>
          <a:lstStyle/>
          <a:p>
            <a:pPr marL="0" indent="0">
              <a:buNone/>
            </a:pPr>
            <a:endParaRPr lang="en-CA" sz="5100" dirty="0" smtClean="0"/>
          </a:p>
          <a:p>
            <a:pPr marL="538163" indent="-538163">
              <a:buFont typeface="+mj-lt"/>
              <a:buAutoNum type="arabicPeriod"/>
            </a:pPr>
            <a:r>
              <a:rPr lang="en-CA" sz="4400" dirty="0" smtClean="0"/>
              <a:t>NCE will continue discussions with Union Gas about delivery commitments and contract parameters.</a:t>
            </a:r>
          </a:p>
          <a:p>
            <a:pPr marL="0" indent="0">
              <a:buNone/>
            </a:pPr>
            <a:endParaRPr lang="en-CA" sz="4400" dirty="0" smtClean="0"/>
          </a:p>
          <a:p>
            <a:pPr marL="538163" lvl="0" indent="-538163">
              <a:buFont typeface="+mj-lt"/>
              <a:buAutoNum type="arabicPeriod" startAt="2"/>
            </a:pPr>
            <a:r>
              <a:rPr lang="en-CA" sz="4400" dirty="0" smtClean="0">
                <a:solidFill>
                  <a:prstClr val="black"/>
                </a:solidFill>
              </a:rPr>
              <a:t>NCE will continue to refine the material, installation, engineering, permitting and project management estimates.</a:t>
            </a:r>
          </a:p>
          <a:p>
            <a:pPr marL="0" lvl="0" indent="0">
              <a:buNone/>
            </a:pPr>
            <a:endParaRPr lang="en-CA" sz="4400" dirty="0" smtClean="0">
              <a:solidFill>
                <a:prstClr val="black"/>
              </a:solidFill>
            </a:endParaRPr>
          </a:p>
          <a:p>
            <a:pPr marL="538163" indent="-538163">
              <a:buFont typeface="+mj-lt"/>
              <a:buAutoNum type="arabicPeriod" startAt="3"/>
            </a:pPr>
            <a:r>
              <a:rPr lang="en-CA" sz="4400" dirty="0" smtClean="0"/>
              <a:t>NCE will work with the “</a:t>
            </a:r>
            <a:r>
              <a:rPr lang="en-CA" sz="4400" dirty="0" err="1" smtClean="0"/>
              <a:t>Kincardine</a:t>
            </a:r>
            <a:r>
              <a:rPr lang="en-CA" sz="4400" dirty="0" smtClean="0"/>
              <a:t> Group’s” independent analysis team (BLG) to answer their Information Requests and agree on common project parameters such as the cost of gas, cost of capital, annual O&amp;M costs and the load profiles of the various customer classes.</a:t>
            </a:r>
            <a:endParaRPr lang="en-CA" sz="4400" dirty="0" smtClean="0">
              <a:solidFill>
                <a:prstClr val="black"/>
              </a:solidFill>
            </a:endParaRPr>
          </a:p>
          <a:p>
            <a:pPr marL="514350" indent="-514350">
              <a:buFont typeface="+mj-lt"/>
              <a:buAutoNum type="arabicPeriod" startAt="6"/>
            </a:pPr>
            <a:endParaRPr lang="en-CA" sz="4400" dirty="0"/>
          </a:p>
        </p:txBody>
      </p:sp>
    </p:spTree>
    <p:extLst>
      <p:ext uri="{BB962C8B-B14F-4D97-AF65-F5344CB8AC3E}">
        <p14:creationId xmlns:p14="http://schemas.microsoft.com/office/powerpoint/2010/main" val="418663545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0" y="-27384"/>
            <a:ext cx="8875059" cy="6858000"/>
          </a:xfrm>
          <a:prstGeom prst="rect">
            <a:avLst/>
          </a:prstGeom>
        </p:spPr>
      </p:pic>
    </p:spTree>
    <p:extLst>
      <p:ext uri="{BB962C8B-B14F-4D97-AF65-F5344CB8AC3E}">
        <p14:creationId xmlns:p14="http://schemas.microsoft.com/office/powerpoint/2010/main" val="20443779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Storage Development and Electrical Generation Concept</a:t>
            </a:r>
            <a:endParaRPr lang="en-CA" dirty="0"/>
          </a:p>
        </p:txBody>
      </p:sp>
      <p:sp>
        <p:nvSpPr>
          <p:cNvPr id="3" name="Content Placeholder 2"/>
          <p:cNvSpPr>
            <a:spLocks noGrp="1"/>
          </p:cNvSpPr>
          <p:nvPr>
            <p:ph idx="1"/>
          </p:nvPr>
        </p:nvSpPr>
        <p:spPr>
          <a:xfrm>
            <a:off x="457200" y="1600200"/>
            <a:ext cx="8229600" cy="4637112"/>
          </a:xfrm>
        </p:spPr>
        <p:txBody>
          <a:bodyPr>
            <a:normAutofit fontScale="47500" lnSpcReduction="20000"/>
          </a:bodyPr>
          <a:lstStyle/>
          <a:p>
            <a:pPr marL="0" indent="0">
              <a:buNone/>
            </a:pPr>
            <a:endParaRPr lang="en-CA" sz="5100" dirty="0" smtClean="0"/>
          </a:p>
          <a:p>
            <a:pPr marL="538163" indent="-538163">
              <a:buFont typeface="+mj-lt"/>
              <a:buAutoNum type="arabicPeriod"/>
            </a:pPr>
            <a:r>
              <a:rPr lang="en-CA" sz="4400" dirty="0" smtClean="0"/>
              <a:t>NCE owns and operates 5 natural gas production pools located in the Township of </a:t>
            </a:r>
            <a:r>
              <a:rPr lang="en-CA" sz="4400" dirty="0" err="1" smtClean="0"/>
              <a:t>Ashfield</a:t>
            </a:r>
            <a:r>
              <a:rPr lang="en-CA" sz="4400" dirty="0" smtClean="0"/>
              <a:t> Colborne </a:t>
            </a:r>
            <a:r>
              <a:rPr lang="en-CA" sz="4400" dirty="0" err="1" smtClean="0"/>
              <a:t>Wawanosh</a:t>
            </a:r>
            <a:r>
              <a:rPr lang="en-CA" sz="4400" dirty="0" smtClean="0"/>
              <a:t> (ACW). These pools are mostly depleted but 3 (</a:t>
            </a:r>
            <a:r>
              <a:rPr lang="en-CA" sz="4400" dirty="0" err="1" smtClean="0"/>
              <a:t>Dungannon</a:t>
            </a:r>
            <a:r>
              <a:rPr lang="en-CA" sz="4400" dirty="0" smtClean="0"/>
              <a:t>, </a:t>
            </a:r>
            <a:r>
              <a:rPr lang="en-CA" sz="4400" dirty="0" err="1" smtClean="0"/>
              <a:t>Ashfield</a:t>
            </a:r>
            <a:r>
              <a:rPr lang="en-CA" sz="4400" dirty="0" smtClean="0"/>
              <a:t> and Fitzgerald) are good candidates for development as storage pools.</a:t>
            </a:r>
          </a:p>
          <a:p>
            <a:pPr marL="0" indent="0">
              <a:buNone/>
            </a:pPr>
            <a:endParaRPr lang="en-CA" sz="4400" dirty="0" smtClean="0"/>
          </a:p>
          <a:p>
            <a:pPr marL="538163" lvl="0" indent="-538163">
              <a:buFont typeface="+mj-lt"/>
              <a:buAutoNum type="arabicPeriod" startAt="2"/>
            </a:pPr>
            <a:r>
              <a:rPr lang="en-CA" sz="4400" dirty="0" smtClean="0">
                <a:solidFill>
                  <a:prstClr val="black"/>
                </a:solidFill>
              </a:rPr>
              <a:t>These 3 pools represent approximately 7,100 MMCF of working storage at a delta pressure ranging from 943 </a:t>
            </a:r>
            <a:r>
              <a:rPr lang="en-CA" sz="4400" dirty="0" err="1" smtClean="0">
                <a:solidFill>
                  <a:prstClr val="black"/>
                </a:solidFill>
              </a:rPr>
              <a:t>psia</a:t>
            </a:r>
            <a:r>
              <a:rPr lang="en-CA" sz="4400" dirty="0" smtClean="0">
                <a:solidFill>
                  <a:prstClr val="black"/>
                </a:solidFill>
              </a:rPr>
              <a:t> to 1,170 </a:t>
            </a:r>
            <a:r>
              <a:rPr lang="en-CA" sz="4400" dirty="0" err="1" smtClean="0">
                <a:solidFill>
                  <a:prstClr val="black"/>
                </a:solidFill>
              </a:rPr>
              <a:t>psia</a:t>
            </a:r>
            <a:r>
              <a:rPr lang="en-CA" sz="4400" dirty="0" smtClean="0">
                <a:solidFill>
                  <a:prstClr val="black"/>
                </a:solidFill>
              </a:rPr>
              <a:t>.</a:t>
            </a:r>
          </a:p>
          <a:p>
            <a:pPr marL="0" lvl="0" indent="0">
              <a:buNone/>
            </a:pPr>
            <a:endParaRPr lang="en-CA" sz="4400" dirty="0" smtClean="0">
              <a:solidFill>
                <a:prstClr val="black"/>
              </a:solidFill>
            </a:endParaRPr>
          </a:p>
          <a:p>
            <a:pPr marL="538163" indent="-538163">
              <a:buFont typeface="+mj-lt"/>
              <a:buAutoNum type="arabicPeriod" startAt="3"/>
            </a:pPr>
            <a:r>
              <a:rPr lang="en-CA" sz="4400" dirty="0" smtClean="0"/>
              <a:t>NCE’s natural gas pools are adjacent to the K2 Ontario Wind Partnership LP (K2) wind turbine project. This project includes 270 MW of wind turbine power (nameplate rating) supplied by 123 turbines. This partnership also owns and operates a 500 kV interconnect with the Hydro One transmission system (the lines that service the Bruce Power nuclear facility).</a:t>
            </a:r>
            <a:endParaRPr lang="en-CA" sz="4400" dirty="0" smtClean="0">
              <a:solidFill>
                <a:prstClr val="black"/>
              </a:solidFill>
            </a:endParaRPr>
          </a:p>
          <a:p>
            <a:pPr marL="514350" indent="-514350">
              <a:buFont typeface="+mj-lt"/>
              <a:buAutoNum type="arabicPeriod" startAt="6"/>
            </a:pPr>
            <a:endParaRPr lang="en-CA" sz="4400" dirty="0"/>
          </a:p>
        </p:txBody>
      </p:sp>
    </p:spTree>
    <p:extLst>
      <p:ext uri="{BB962C8B-B14F-4D97-AF65-F5344CB8AC3E}">
        <p14:creationId xmlns:p14="http://schemas.microsoft.com/office/powerpoint/2010/main" val="29261255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Storage Development and Electrical Generation Concept (cont’d)</a:t>
            </a:r>
            <a:endParaRPr lang="en-CA" dirty="0"/>
          </a:p>
        </p:txBody>
      </p:sp>
      <p:sp>
        <p:nvSpPr>
          <p:cNvPr id="3" name="Content Placeholder 2"/>
          <p:cNvSpPr>
            <a:spLocks noGrp="1"/>
          </p:cNvSpPr>
          <p:nvPr>
            <p:ph idx="1"/>
          </p:nvPr>
        </p:nvSpPr>
        <p:spPr>
          <a:xfrm>
            <a:off x="457200" y="1600200"/>
            <a:ext cx="8229600" cy="4421088"/>
          </a:xfrm>
        </p:spPr>
        <p:txBody>
          <a:bodyPr>
            <a:normAutofit fontScale="55000" lnSpcReduction="20000"/>
          </a:bodyPr>
          <a:lstStyle/>
          <a:p>
            <a:pPr marL="0" indent="0">
              <a:buNone/>
            </a:pPr>
            <a:endParaRPr lang="en-CA" sz="5100" dirty="0" smtClean="0"/>
          </a:p>
          <a:p>
            <a:pPr marL="544513" indent="-544513">
              <a:buFont typeface="+mj-lt"/>
              <a:buAutoNum type="arabicPeriod" startAt="4"/>
            </a:pPr>
            <a:r>
              <a:rPr lang="en-CA" sz="4400" dirty="0" smtClean="0"/>
              <a:t>NCE is in discussions with K2 to explore the feasibility of using the NCE storage to support a 150 MW simple cycle natural gas fuelled electrical generator.</a:t>
            </a:r>
          </a:p>
          <a:p>
            <a:pPr marL="0" indent="0">
              <a:buNone/>
            </a:pPr>
            <a:endParaRPr lang="en-CA" sz="4400" dirty="0" smtClean="0"/>
          </a:p>
          <a:p>
            <a:pPr marL="544513" lvl="0" indent="-544513">
              <a:buFont typeface="+mj-lt"/>
              <a:buAutoNum type="arabicPeriod" startAt="5"/>
            </a:pPr>
            <a:r>
              <a:rPr lang="en-CA" sz="4400" dirty="0" smtClean="0">
                <a:solidFill>
                  <a:prstClr val="black"/>
                </a:solidFill>
              </a:rPr>
              <a:t>The generator would share the 500 KV interconnect and thus make this expensive connection much better utilized.</a:t>
            </a:r>
          </a:p>
          <a:p>
            <a:pPr marL="0" lvl="0" indent="0">
              <a:buNone/>
            </a:pPr>
            <a:endParaRPr lang="en-CA" sz="4400" dirty="0" smtClean="0">
              <a:solidFill>
                <a:prstClr val="black"/>
              </a:solidFill>
            </a:endParaRPr>
          </a:p>
          <a:p>
            <a:pPr marL="544513" lvl="0" indent="-544513">
              <a:buFont typeface="+mj-lt"/>
              <a:buAutoNum type="arabicPeriod" startAt="6"/>
            </a:pPr>
            <a:r>
              <a:rPr lang="en-CA" sz="4400" dirty="0" smtClean="0">
                <a:solidFill>
                  <a:prstClr val="black"/>
                </a:solidFill>
              </a:rPr>
              <a:t>It’s primary purpose would be to make the K2 project much more “</a:t>
            </a:r>
            <a:r>
              <a:rPr lang="en-CA" sz="4400" dirty="0" err="1" smtClean="0">
                <a:solidFill>
                  <a:prstClr val="black"/>
                </a:solidFill>
              </a:rPr>
              <a:t>dispatchable</a:t>
            </a:r>
            <a:r>
              <a:rPr lang="en-CA" sz="4400" dirty="0" smtClean="0">
                <a:solidFill>
                  <a:prstClr val="black"/>
                </a:solidFill>
              </a:rPr>
              <a:t>” from the IESO’s perspective by making this facility available during periods when the grid needs power but the wind isn’t blowing (estimated at 20 days per year).</a:t>
            </a:r>
          </a:p>
          <a:p>
            <a:pPr marL="0" lvl="0" indent="0">
              <a:buNone/>
            </a:pPr>
            <a:endParaRPr lang="en-CA" sz="4400" dirty="0" smtClean="0">
              <a:solidFill>
                <a:prstClr val="black"/>
              </a:solidFill>
            </a:endParaRPr>
          </a:p>
          <a:p>
            <a:pPr marL="0" indent="0">
              <a:buNone/>
            </a:pPr>
            <a:endParaRPr lang="en-CA" sz="4400" dirty="0"/>
          </a:p>
        </p:txBody>
      </p:sp>
    </p:spTree>
    <p:extLst>
      <p:ext uri="{BB962C8B-B14F-4D97-AF65-F5344CB8AC3E}">
        <p14:creationId xmlns:p14="http://schemas.microsoft.com/office/powerpoint/2010/main" val="22615814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Storage Development and Electrical Generation Concept (cont’d)</a:t>
            </a:r>
            <a:endParaRPr lang="en-CA" dirty="0"/>
          </a:p>
        </p:txBody>
      </p:sp>
      <p:sp>
        <p:nvSpPr>
          <p:cNvPr id="3" name="Content Placeholder 2"/>
          <p:cNvSpPr>
            <a:spLocks noGrp="1"/>
          </p:cNvSpPr>
          <p:nvPr>
            <p:ph idx="1"/>
          </p:nvPr>
        </p:nvSpPr>
        <p:spPr>
          <a:xfrm>
            <a:off x="457200" y="1600200"/>
            <a:ext cx="8229600" cy="4421088"/>
          </a:xfrm>
        </p:spPr>
        <p:txBody>
          <a:bodyPr>
            <a:normAutofit fontScale="55000" lnSpcReduction="20000"/>
          </a:bodyPr>
          <a:lstStyle/>
          <a:p>
            <a:pPr marL="0" lvl="0" indent="0">
              <a:buNone/>
            </a:pPr>
            <a:endParaRPr lang="en-CA" sz="4400" dirty="0" smtClean="0">
              <a:solidFill>
                <a:prstClr val="black"/>
              </a:solidFill>
            </a:endParaRPr>
          </a:p>
          <a:p>
            <a:pPr marL="544513" indent="-544513">
              <a:buFont typeface="+mj-lt"/>
              <a:buAutoNum type="arabicPeriod" startAt="7"/>
            </a:pPr>
            <a:r>
              <a:rPr lang="en-CA" sz="4400" dirty="0" smtClean="0"/>
              <a:t>The major shareholder of NCE is also a major shareholder in a company that develops and manufactures utility scale hydrogen </a:t>
            </a:r>
            <a:r>
              <a:rPr lang="en-CA" sz="4400" dirty="0" err="1" smtClean="0"/>
              <a:t>electrolyzers</a:t>
            </a:r>
            <a:r>
              <a:rPr lang="en-CA" sz="4400" dirty="0" smtClean="0"/>
              <a:t>. This device is used to convert water to hydrogen using the electrolysis process.</a:t>
            </a:r>
          </a:p>
          <a:p>
            <a:pPr marL="538163" indent="-538163">
              <a:buFont typeface="+mj-lt"/>
              <a:buAutoNum type="arabicPeriod" startAt="7"/>
            </a:pPr>
            <a:endParaRPr lang="en-CA" sz="4400" dirty="0"/>
          </a:p>
          <a:p>
            <a:pPr marL="538163" indent="-538163">
              <a:buFont typeface="+mj-lt"/>
              <a:buAutoNum type="arabicPeriod" startAt="7"/>
            </a:pPr>
            <a:r>
              <a:rPr lang="en-CA" sz="4400" dirty="0" smtClean="0"/>
              <a:t>This technology, in conjunction with NCE’s depleted natural gas pools, </a:t>
            </a:r>
            <a:r>
              <a:rPr lang="en-CA" sz="4400" dirty="0"/>
              <a:t>w</a:t>
            </a:r>
            <a:r>
              <a:rPr lang="en-CA" sz="4400" dirty="0" smtClean="0"/>
              <a:t>ould make this facility more attractive to the OPA. It would use off-peak power from the K2 project, that is available when the wind is blowing but the grid does not need the power, to create hydrogen that can be stored and then either used to make electricity during peak power times or </a:t>
            </a:r>
            <a:r>
              <a:rPr lang="en-CA" sz="4400" b="1" dirty="0" smtClean="0"/>
              <a:t>sold into a higher value market</a:t>
            </a:r>
            <a:r>
              <a:rPr lang="en-CA" sz="4400" dirty="0" smtClean="0"/>
              <a:t>.</a:t>
            </a:r>
            <a:endParaRPr lang="en-CA" sz="4400" dirty="0" smtClean="0">
              <a:solidFill>
                <a:prstClr val="black"/>
              </a:solidFill>
            </a:endParaRPr>
          </a:p>
          <a:p>
            <a:pPr marL="514350" indent="-514350">
              <a:buFont typeface="+mj-lt"/>
              <a:buAutoNum type="arabicPeriod" startAt="7"/>
            </a:pPr>
            <a:endParaRPr lang="en-CA" sz="4400" dirty="0"/>
          </a:p>
        </p:txBody>
      </p:sp>
    </p:spTree>
    <p:extLst>
      <p:ext uri="{BB962C8B-B14F-4D97-AF65-F5344CB8AC3E}">
        <p14:creationId xmlns:p14="http://schemas.microsoft.com/office/powerpoint/2010/main" val="240357531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353929" y="764704"/>
            <a:ext cx="2560039" cy="56886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200" dirty="0" smtClean="0">
                <a:solidFill>
                  <a:prstClr val="black"/>
                </a:solidFill>
              </a:rPr>
              <a:t>Pipeline Routing Proposal:</a:t>
            </a:r>
            <a:br>
              <a:rPr lang="en-CA" sz="3200" dirty="0" smtClean="0">
                <a:solidFill>
                  <a:prstClr val="black"/>
                </a:solidFill>
              </a:rPr>
            </a:br>
            <a:r>
              <a:rPr lang="en-CA" sz="3200" dirty="0" err="1" smtClean="0">
                <a:solidFill>
                  <a:prstClr val="black"/>
                </a:solidFill>
              </a:rPr>
              <a:t>Wingham</a:t>
            </a:r>
            <a:r>
              <a:rPr lang="en-CA" sz="3200" dirty="0" smtClean="0">
                <a:solidFill>
                  <a:prstClr val="black"/>
                </a:solidFill>
              </a:rPr>
              <a:t> and </a:t>
            </a:r>
            <a:r>
              <a:rPr lang="en-CA" sz="3200" dirty="0" err="1" smtClean="0">
                <a:solidFill>
                  <a:prstClr val="black"/>
                </a:solidFill>
              </a:rPr>
              <a:t>Dornoch</a:t>
            </a:r>
            <a:r>
              <a:rPr lang="en-CA" sz="3200" dirty="0" smtClean="0">
                <a:solidFill>
                  <a:prstClr val="black"/>
                </a:solidFill>
              </a:rPr>
              <a:t> Delivery Points</a:t>
            </a:r>
          </a:p>
          <a:p>
            <a:r>
              <a:rPr lang="en-CA" dirty="0" smtClean="0">
                <a:solidFill>
                  <a:prstClr val="black"/>
                </a:solidFill>
              </a:rPr>
              <a:t/>
            </a:r>
            <a:br>
              <a:rPr lang="en-CA" dirty="0" smtClean="0">
                <a:solidFill>
                  <a:prstClr val="black"/>
                </a:solidFill>
              </a:rPr>
            </a:br>
            <a:endParaRPr lang="en-CA" dirty="0">
              <a:solidFill>
                <a:prstClr val="black"/>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4" y="0"/>
            <a:ext cx="6177663" cy="6858000"/>
          </a:xfrm>
          <a:prstGeom prst="rect">
            <a:avLst/>
          </a:prstGeom>
        </p:spPr>
      </p:pic>
    </p:spTree>
    <p:extLst>
      <p:ext uri="{BB962C8B-B14F-4D97-AF65-F5344CB8AC3E}">
        <p14:creationId xmlns:p14="http://schemas.microsoft.com/office/powerpoint/2010/main" val="7501294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Autofit/>
          </a:bodyPr>
          <a:lstStyle/>
          <a:p>
            <a:r>
              <a:rPr lang="en-CA" sz="3600" dirty="0" smtClean="0"/>
              <a:t>Local Natural Gas Exploration and Production Development Concept</a:t>
            </a:r>
            <a:endParaRPr lang="en-CA" sz="3600" dirty="0"/>
          </a:p>
        </p:txBody>
      </p:sp>
      <p:sp>
        <p:nvSpPr>
          <p:cNvPr id="3" name="Content Placeholder 2"/>
          <p:cNvSpPr>
            <a:spLocks noGrp="1"/>
          </p:cNvSpPr>
          <p:nvPr>
            <p:ph idx="1"/>
          </p:nvPr>
        </p:nvSpPr>
        <p:spPr>
          <a:xfrm>
            <a:off x="457200" y="1600200"/>
            <a:ext cx="8229600" cy="4421088"/>
          </a:xfrm>
        </p:spPr>
        <p:txBody>
          <a:bodyPr>
            <a:normAutofit fontScale="40000" lnSpcReduction="20000"/>
          </a:bodyPr>
          <a:lstStyle/>
          <a:p>
            <a:pPr marL="0" lvl="0" indent="0">
              <a:buNone/>
            </a:pPr>
            <a:endParaRPr lang="en-CA" sz="4400" dirty="0" smtClean="0">
              <a:solidFill>
                <a:prstClr val="black"/>
              </a:solidFill>
            </a:endParaRPr>
          </a:p>
          <a:p>
            <a:pPr marL="533400" indent="-533400">
              <a:buFont typeface="+mj-lt"/>
              <a:buAutoNum type="arabicPeriod"/>
            </a:pPr>
            <a:r>
              <a:rPr lang="en-CA" sz="5800" dirty="0" smtClean="0"/>
              <a:t>NCE began as a natural gas  exploration and production company. The current pools in ACW were acquired for this purpose.</a:t>
            </a:r>
          </a:p>
          <a:p>
            <a:pPr marL="538163" indent="-538163">
              <a:buFont typeface="+mj-lt"/>
              <a:buAutoNum type="arabicPeriod" startAt="7"/>
            </a:pPr>
            <a:endParaRPr lang="en-CA" sz="5800" dirty="0"/>
          </a:p>
          <a:p>
            <a:pPr marL="533400" indent="-533400">
              <a:buFont typeface="+mj-lt"/>
              <a:buAutoNum type="arabicPeriod"/>
            </a:pPr>
            <a:r>
              <a:rPr lang="en-CA" sz="5800" dirty="0" smtClean="0"/>
              <a:t>NCE believes that there are likely undiscovered natural gas pools adjacent to the NPS 8 line that runs from </a:t>
            </a:r>
            <a:r>
              <a:rPr lang="en-CA" sz="5800" dirty="0" err="1" smtClean="0"/>
              <a:t>Lucknow</a:t>
            </a:r>
            <a:r>
              <a:rPr lang="en-CA" sz="5800" dirty="0" smtClean="0"/>
              <a:t> to Tiverton. The new pipeline would allow any new natural gas production discoveries to be </a:t>
            </a:r>
            <a:r>
              <a:rPr lang="en-CA" sz="5800" dirty="0" smtClean="0"/>
              <a:t>easily and economically transported </a:t>
            </a:r>
            <a:r>
              <a:rPr lang="en-CA" sz="5800" dirty="0" smtClean="0"/>
              <a:t>to market.</a:t>
            </a:r>
          </a:p>
          <a:p>
            <a:pPr marL="533400" indent="-533400">
              <a:buFont typeface="+mj-lt"/>
              <a:buAutoNum type="arabicPeriod"/>
            </a:pPr>
            <a:endParaRPr lang="en-CA" sz="5800" dirty="0"/>
          </a:p>
          <a:p>
            <a:pPr marL="533400" indent="-533400">
              <a:buFont typeface="+mj-lt"/>
              <a:buAutoNum type="arabicPeriod"/>
            </a:pPr>
            <a:r>
              <a:rPr lang="en-CA" sz="5800" dirty="0" smtClean="0"/>
              <a:t>NCE is interested in embarking on this project if the distribution mains are constructed as shown on the pipeline map.</a:t>
            </a:r>
            <a:endParaRPr lang="en-CA" sz="5800" dirty="0" smtClean="0">
              <a:solidFill>
                <a:prstClr val="black"/>
              </a:solidFill>
            </a:endParaRPr>
          </a:p>
          <a:p>
            <a:pPr marL="514350" indent="-514350">
              <a:buFont typeface="+mj-lt"/>
              <a:buAutoNum type="arabicPeriod" startAt="7"/>
            </a:pPr>
            <a:endParaRPr lang="en-CA" sz="4400" dirty="0"/>
          </a:p>
        </p:txBody>
      </p:sp>
    </p:spTree>
    <p:extLst>
      <p:ext uri="{BB962C8B-B14F-4D97-AF65-F5344CB8AC3E}">
        <p14:creationId xmlns:p14="http://schemas.microsoft.com/office/powerpoint/2010/main" val="40701356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18"/>
            <a:ext cx="7772400" cy="1470025"/>
          </a:xfrm>
        </p:spPr>
        <p:txBody>
          <a:bodyPr/>
          <a:lstStyle/>
          <a:p>
            <a:r>
              <a:rPr lang="en-CA" dirty="0" smtClean="0"/>
              <a:t>Disclaimer</a:t>
            </a:r>
            <a:endParaRPr lang="en-CA" dirty="0"/>
          </a:p>
        </p:txBody>
      </p:sp>
      <p:sp>
        <p:nvSpPr>
          <p:cNvPr id="3" name="Subtitle 2"/>
          <p:cNvSpPr>
            <a:spLocks noGrp="1"/>
          </p:cNvSpPr>
          <p:nvPr>
            <p:ph type="subTitle" idx="1"/>
          </p:nvPr>
        </p:nvSpPr>
        <p:spPr>
          <a:xfrm>
            <a:off x="1371600" y="1340768"/>
            <a:ext cx="6400800" cy="4176464"/>
          </a:xfrm>
        </p:spPr>
        <p:txBody>
          <a:bodyPr>
            <a:noAutofit/>
          </a:bodyPr>
          <a:lstStyle/>
          <a:p>
            <a:r>
              <a:rPr lang="en-CA" sz="2200" dirty="0" smtClean="0"/>
              <a:t>All numbers </a:t>
            </a:r>
            <a:r>
              <a:rPr lang="en-CA" sz="2200" dirty="0" smtClean="0"/>
              <a:t>contained in this presentation are </a:t>
            </a:r>
            <a:r>
              <a:rPr lang="en-CA" sz="2200" dirty="0" smtClean="0"/>
              <a:t>Northern Cross Energy Limited’s (NCE’s) </a:t>
            </a:r>
            <a:r>
              <a:rPr lang="en-CA" sz="2200" dirty="0" smtClean="0"/>
              <a:t>estimates only, have been developed by NCE using its resources and are provided for illustrative purposes only.</a:t>
            </a:r>
          </a:p>
          <a:p>
            <a:endParaRPr lang="en-CA" sz="2200" dirty="0" smtClean="0"/>
          </a:p>
          <a:p>
            <a:r>
              <a:rPr lang="en-CA" sz="2200" dirty="0" smtClean="0"/>
              <a:t>NCE does not warrant the accuracy of any of the information in this presentation.</a:t>
            </a:r>
          </a:p>
          <a:p>
            <a:endParaRPr lang="en-CA" sz="2200" dirty="0" smtClean="0"/>
          </a:p>
          <a:p>
            <a:r>
              <a:rPr lang="en-CA" sz="2200" dirty="0" smtClean="0"/>
              <a:t>NCE accepts no responsibility whatsoever arising in any way from any and all uses of, or reliance on, the information contained in this presentation.   </a:t>
            </a:r>
            <a:endParaRPr lang="en-CA" sz="2200" dirty="0"/>
          </a:p>
        </p:txBody>
      </p:sp>
    </p:spTree>
    <p:extLst>
      <p:ext uri="{BB962C8B-B14F-4D97-AF65-F5344CB8AC3E}">
        <p14:creationId xmlns:p14="http://schemas.microsoft.com/office/powerpoint/2010/main" val="2950713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Local Benefits</a:t>
            </a:r>
            <a:endParaRPr lang="en-CA" dirty="0"/>
          </a:p>
        </p:txBody>
      </p:sp>
      <p:sp>
        <p:nvSpPr>
          <p:cNvPr id="3" name="Content Placeholder 2"/>
          <p:cNvSpPr>
            <a:spLocks noGrp="1"/>
          </p:cNvSpPr>
          <p:nvPr>
            <p:ph idx="1"/>
          </p:nvPr>
        </p:nvSpPr>
        <p:spPr>
          <a:xfrm>
            <a:off x="467544" y="1196752"/>
            <a:ext cx="8229600" cy="3917032"/>
          </a:xfrm>
        </p:spPr>
        <p:txBody>
          <a:bodyPr>
            <a:normAutofit fontScale="25000" lnSpcReduction="20000"/>
          </a:bodyPr>
          <a:lstStyle/>
          <a:p>
            <a:pPr marL="0" indent="0">
              <a:buNone/>
            </a:pPr>
            <a:endParaRPr lang="en-CA" sz="5100" dirty="0" smtClean="0"/>
          </a:p>
          <a:p>
            <a:pPr marL="538163" indent="-538163">
              <a:buFont typeface="+mj-lt"/>
              <a:buAutoNum type="arabicPeriod"/>
            </a:pPr>
            <a:r>
              <a:rPr lang="en-CA" sz="9600" dirty="0" smtClean="0"/>
              <a:t>New local high-skill, high-paying jobs to operate and maintain the new ventures.</a:t>
            </a:r>
          </a:p>
          <a:p>
            <a:pPr marL="0" indent="0">
              <a:buNone/>
            </a:pPr>
            <a:endParaRPr lang="en-CA" sz="9600" dirty="0" smtClean="0"/>
          </a:p>
          <a:p>
            <a:pPr marL="538163" indent="-538163">
              <a:buFont typeface="+mj-lt"/>
              <a:buAutoNum type="arabicPeriod" startAt="2"/>
            </a:pPr>
            <a:r>
              <a:rPr lang="en-CA" sz="9600" dirty="0" smtClean="0"/>
              <a:t>New and lower cost fuel for existing residents and businesses and new selling feature to  attract new residents and businesses. </a:t>
            </a:r>
          </a:p>
          <a:p>
            <a:pPr marL="0" indent="0">
              <a:buNone/>
            </a:pPr>
            <a:endParaRPr lang="en-CA" sz="9600" dirty="0" smtClean="0"/>
          </a:p>
          <a:p>
            <a:pPr marL="538163" lvl="0" indent="-538163">
              <a:buFont typeface="+mj-lt"/>
              <a:buAutoNum type="arabicPeriod" startAt="3"/>
            </a:pPr>
            <a:r>
              <a:rPr lang="en-CA" sz="9600" dirty="0" smtClean="0">
                <a:solidFill>
                  <a:prstClr val="black"/>
                </a:solidFill>
              </a:rPr>
              <a:t>New local natural gas storage and electrical generation development.</a:t>
            </a:r>
          </a:p>
          <a:p>
            <a:pPr marL="0" lvl="0" indent="0">
              <a:buNone/>
            </a:pPr>
            <a:endParaRPr lang="en-CA" sz="9600" dirty="0" smtClean="0">
              <a:solidFill>
                <a:prstClr val="black"/>
              </a:solidFill>
            </a:endParaRPr>
          </a:p>
          <a:p>
            <a:pPr marL="538163" lvl="0" indent="-538163">
              <a:buFont typeface="+mj-lt"/>
              <a:buAutoNum type="arabicPeriod" startAt="4"/>
            </a:pPr>
            <a:r>
              <a:rPr lang="en-CA" sz="9600" dirty="0" smtClean="0">
                <a:solidFill>
                  <a:prstClr val="black"/>
                </a:solidFill>
              </a:rPr>
              <a:t>Ability to attach rural customers along the pipeline route.</a:t>
            </a:r>
          </a:p>
          <a:p>
            <a:pPr marL="0" lvl="0" indent="0">
              <a:buNone/>
            </a:pPr>
            <a:endParaRPr lang="en-CA" sz="9600" dirty="0" smtClean="0">
              <a:solidFill>
                <a:prstClr val="black"/>
              </a:solidFill>
            </a:endParaRPr>
          </a:p>
          <a:p>
            <a:pPr marL="538163" lvl="0" indent="-538163">
              <a:buFont typeface="+mj-lt"/>
              <a:buAutoNum type="arabicPeriod" startAt="5"/>
            </a:pPr>
            <a:r>
              <a:rPr lang="en-CA" sz="9600" dirty="0" smtClean="0">
                <a:solidFill>
                  <a:prstClr val="black"/>
                </a:solidFill>
              </a:rPr>
              <a:t>New local natural gas exploration and production along pipeline route.</a:t>
            </a:r>
          </a:p>
          <a:p>
            <a:pPr marL="514350" indent="-514350">
              <a:buFont typeface="+mj-lt"/>
              <a:buAutoNum type="arabicPeriod" startAt="6"/>
            </a:pPr>
            <a:endParaRPr lang="en-CA" sz="4400" dirty="0"/>
          </a:p>
        </p:txBody>
      </p:sp>
    </p:spTree>
    <p:extLst>
      <p:ext uri="{BB962C8B-B14F-4D97-AF65-F5344CB8AC3E}">
        <p14:creationId xmlns:p14="http://schemas.microsoft.com/office/powerpoint/2010/main" val="15610575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593"/>
            <a:ext cx="7772400" cy="1470025"/>
          </a:xfrm>
        </p:spPr>
        <p:txBody>
          <a:bodyPr>
            <a:normAutofit/>
          </a:bodyPr>
          <a:lstStyle/>
          <a:p>
            <a:r>
              <a:rPr lang="en-CA" sz="3600" dirty="0" smtClean="0"/>
              <a:t>Northern Cross Energy Limited</a:t>
            </a:r>
            <a:endParaRPr lang="en-CA" sz="3600" dirty="0"/>
          </a:p>
        </p:txBody>
      </p:sp>
      <p:sp>
        <p:nvSpPr>
          <p:cNvPr id="3" name="Subtitle 2"/>
          <p:cNvSpPr>
            <a:spLocks noGrp="1"/>
          </p:cNvSpPr>
          <p:nvPr>
            <p:ph type="subTitle" idx="1"/>
          </p:nvPr>
        </p:nvSpPr>
        <p:spPr>
          <a:xfrm>
            <a:off x="1371600" y="1268760"/>
            <a:ext cx="6400800" cy="4608512"/>
          </a:xfrm>
        </p:spPr>
        <p:txBody>
          <a:bodyPr>
            <a:normAutofit fontScale="70000" lnSpcReduction="20000"/>
          </a:bodyPr>
          <a:lstStyle/>
          <a:p>
            <a:pPr marL="457200" indent="-457200" algn="l">
              <a:buFont typeface="Arial" panose="020B0604020202020204" pitchFamily="34" charset="0"/>
              <a:buChar char="•"/>
            </a:pPr>
            <a:r>
              <a:rPr lang="en-CA" dirty="0" smtClean="0"/>
              <a:t>NCE was incorporated in Alberta in 1984 and carries on business primarily in Ontario.</a:t>
            </a:r>
          </a:p>
          <a:p>
            <a:pPr algn="l"/>
            <a:endParaRPr lang="en-CA" dirty="0" smtClean="0"/>
          </a:p>
          <a:p>
            <a:pPr marL="457200" indent="-457200" algn="l">
              <a:buFont typeface="Arial" panose="020B0604020202020204" pitchFamily="34" charset="0"/>
              <a:buChar char="•"/>
            </a:pPr>
            <a:r>
              <a:rPr lang="en-CA" dirty="0" smtClean="0"/>
              <a:t>It is a Canadian controlled private corporation, (CCPC)</a:t>
            </a:r>
          </a:p>
          <a:p>
            <a:pPr algn="l"/>
            <a:endParaRPr lang="en-CA" dirty="0" smtClean="0"/>
          </a:p>
          <a:p>
            <a:pPr marL="457200" indent="-457200" algn="l">
              <a:buFont typeface="Arial" panose="020B0604020202020204" pitchFamily="34" charset="0"/>
              <a:buChar char="•"/>
            </a:pPr>
            <a:r>
              <a:rPr lang="en-CA" dirty="0" smtClean="0"/>
              <a:t>NCE and its affiliates have produced gas in Huron County since 1988, initially exclusively to </a:t>
            </a:r>
            <a:r>
              <a:rPr lang="en-CA" dirty="0" smtClean="0"/>
              <a:t>service the W.G. </a:t>
            </a:r>
            <a:r>
              <a:rPr lang="en-CA" dirty="0" smtClean="0"/>
              <a:t>Thompson &amp; Sons </a:t>
            </a:r>
            <a:r>
              <a:rPr lang="en-CA" dirty="0" smtClean="0"/>
              <a:t>grain drier and </a:t>
            </a:r>
            <a:r>
              <a:rPr lang="en-CA" dirty="0" smtClean="0"/>
              <a:t>later for delivery to the Union Gas system.</a:t>
            </a:r>
          </a:p>
          <a:p>
            <a:pPr algn="l"/>
            <a:endParaRPr lang="en-CA" dirty="0" smtClean="0"/>
          </a:p>
          <a:p>
            <a:pPr marL="457200" indent="-457200" algn="l">
              <a:buFont typeface="Arial" panose="020B0604020202020204" pitchFamily="34" charset="0"/>
              <a:buChar char="•"/>
            </a:pPr>
            <a:r>
              <a:rPr lang="en-CA" dirty="0" smtClean="0"/>
              <a:t>NCE has operated without a serious incident for more than 25 years and maintains a good reputation with regulatory authorities and the local community.</a:t>
            </a:r>
          </a:p>
          <a:p>
            <a:pPr marL="457200" indent="-457200" algn="l">
              <a:buFont typeface="Arial" panose="020B0604020202020204" pitchFamily="34" charset="0"/>
              <a:buChar char="•"/>
            </a:pPr>
            <a:endParaRPr lang="en-CA" dirty="0" smtClean="0"/>
          </a:p>
          <a:p>
            <a:pPr marL="457200" indent="-457200">
              <a:buFont typeface="Arial" panose="020B0604020202020204" pitchFamily="34" charset="0"/>
              <a:buChar char="•"/>
            </a:pPr>
            <a:endParaRPr lang="en-CA" dirty="0"/>
          </a:p>
        </p:txBody>
      </p:sp>
    </p:spTree>
    <p:extLst>
      <p:ext uri="{BB962C8B-B14F-4D97-AF65-F5344CB8AC3E}">
        <p14:creationId xmlns:p14="http://schemas.microsoft.com/office/powerpoint/2010/main" val="3563845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593"/>
            <a:ext cx="7772400" cy="1470025"/>
          </a:xfrm>
        </p:spPr>
        <p:txBody>
          <a:bodyPr>
            <a:normAutofit/>
          </a:bodyPr>
          <a:lstStyle/>
          <a:p>
            <a:r>
              <a:rPr lang="en-CA" sz="3600" dirty="0" smtClean="0"/>
              <a:t>Northern Cross Energy Limited</a:t>
            </a:r>
            <a:endParaRPr lang="en-CA" sz="3600" dirty="0"/>
          </a:p>
        </p:txBody>
      </p:sp>
      <p:sp>
        <p:nvSpPr>
          <p:cNvPr id="3" name="Subtitle 2"/>
          <p:cNvSpPr>
            <a:spLocks noGrp="1"/>
          </p:cNvSpPr>
          <p:nvPr>
            <p:ph type="subTitle" idx="1"/>
          </p:nvPr>
        </p:nvSpPr>
        <p:spPr>
          <a:xfrm>
            <a:off x="1371600" y="1268760"/>
            <a:ext cx="6400800" cy="4608512"/>
          </a:xfrm>
        </p:spPr>
        <p:txBody>
          <a:bodyPr>
            <a:normAutofit lnSpcReduction="10000"/>
          </a:bodyPr>
          <a:lstStyle/>
          <a:p>
            <a:pPr marL="457200" indent="-457200" algn="l">
              <a:buFont typeface="Arial" panose="020B0604020202020204" pitchFamily="34" charset="0"/>
              <a:buChar char="•"/>
            </a:pPr>
            <a:r>
              <a:rPr lang="en-CA" sz="2200" dirty="0"/>
              <a:t>The Union interconnect is now 2 way allowing delivery and receipt of gas as </a:t>
            </a:r>
            <a:r>
              <a:rPr lang="en-CA" sz="2200" dirty="0" smtClean="0"/>
              <a:t>necessary</a:t>
            </a:r>
          </a:p>
          <a:p>
            <a:pPr algn="l"/>
            <a:endParaRPr lang="en-CA" sz="2200" dirty="0"/>
          </a:p>
          <a:p>
            <a:pPr marL="457200" indent="-457200" algn="l">
              <a:buFont typeface="Arial" panose="020B0604020202020204" pitchFamily="34" charset="0"/>
              <a:buChar char="•"/>
            </a:pPr>
            <a:r>
              <a:rPr lang="en-CA" sz="2200" dirty="0"/>
              <a:t>Ontario assets include 5 natural gas production pools, </a:t>
            </a:r>
            <a:r>
              <a:rPr lang="en-CA" sz="2200" dirty="0" smtClean="0"/>
              <a:t>28 miles </a:t>
            </a:r>
            <a:r>
              <a:rPr lang="en-CA" sz="2200" dirty="0"/>
              <a:t>of gathering and transmission pipelines, gas compression and processing facilities, a gas fired cogeneration facility and an operations base, all  located southeast of </a:t>
            </a:r>
            <a:r>
              <a:rPr lang="en-CA" sz="2200" dirty="0" smtClean="0"/>
              <a:t>Kincardine</a:t>
            </a:r>
          </a:p>
          <a:p>
            <a:pPr algn="l"/>
            <a:r>
              <a:rPr lang="en-CA" sz="2200" dirty="0" smtClean="0"/>
              <a:t>  </a:t>
            </a:r>
            <a:endParaRPr lang="en-CA" sz="2200" dirty="0"/>
          </a:p>
          <a:p>
            <a:pPr marL="457200" indent="-457200" algn="l">
              <a:buFont typeface="Arial" panose="020B0604020202020204" pitchFamily="34" charset="0"/>
              <a:buChar char="•"/>
            </a:pPr>
            <a:r>
              <a:rPr lang="en-CA" sz="2200" dirty="0" smtClean="0"/>
              <a:t>Northern </a:t>
            </a:r>
            <a:r>
              <a:rPr lang="en-CA" sz="2200" dirty="0"/>
              <a:t>Cross (Yukon) Limited is an affiliated company which is active in  oil and natural gas exploration in the Yukon. An Asian </a:t>
            </a:r>
            <a:r>
              <a:rPr lang="en-CA" sz="2200" dirty="0" smtClean="0"/>
              <a:t>multinational is a major shareholder</a:t>
            </a:r>
            <a:r>
              <a:rPr lang="en-CA" sz="2200" dirty="0"/>
              <a:t>.</a:t>
            </a:r>
          </a:p>
          <a:p>
            <a:pPr marL="457200" indent="-457200" algn="l">
              <a:buFont typeface="Arial" panose="020B0604020202020204" pitchFamily="34" charset="0"/>
              <a:buChar char="•"/>
            </a:pPr>
            <a:endParaRPr lang="en-CA" dirty="0"/>
          </a:p>
        </p:txBody>
      </p:sp>
    </p:spTree>
    <p:extLst>
      <p:ext uri="{BB962C8B-B14F-4D97-AF65-F5344CB8AC3E}">
        <p14:creationId xmlns:p14="http://schemas.microsoft.com/office/powerpoint/2010/main" val="3063689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353929" y="764704"/>
            <a:ext cx="2560039" cy="56886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200" dirty="0" smtClean="0">
                <a:solidFill>
                  <a:prstClr val="black"/>
                </a:solidFill>
              </a:rPr>
              <a:t>Distribution</a:t>
            </a:r>
          </a:p>
          <a:p>
            <a:r>
              <a:rPr lang="en-CA" sz="3200" dirty="0" smtClean="0">
                <a:solidFill>
                  <a:prstClr val="black"/>
                </a:solidFill>
              </a:rPr>
              <a:t>Pipeline Routing Proposal:</a:t>
            </a:r>
            <a:br>
              <a:rPr lang="en-CA" sz="3200" dirty="0" smtClean="0">
                <a:solidFill>
                  <a:prstClr val="black"/>
                </a:solidFill>
              </a:rPr>
            </a:br>
            <a:r>
              <a:rPr lang="en-CA" sz="3200" dirty="0" err="1" smtClean="0">
                <a:solidFill>
                  <a:prstClr val="black"/>
                </a:solidFill>
              </a:rPr>
              <a:t>Wingham</a:t>
            </a:r>
            <a:r>
              <a:rPr lang="en-CA" sz="3200" dirty="0" smtClean="0">
                <a:solidFill>
                  <a:prstClr val="black"/>
                </a:solidFill>
              </a:rPr>
              <a:t> and </a:t>
            </a:r>
            <a:r>
              <a:rPr lang="en-CA" sz="3200" dirty="0" err="1" smtClean="0">
                <a:solidFill>
                  <a:prstClr val="black"/>
                </a:solidFill>
              </a:rPr>
              <a:t>Dornoch</a:t>
            </a:r>
            <a:r>
              <a:rPr lang="en-CA" sz="3200" dirty="0" smtClean="0">
                <a:solidFill>
                  <a:prstClr val="black"/>
                </a:solidFill>
              </a:rPr>
              <a:t> Delivery Points</a:t>
            </a:r>
          </a:p>
          <a:p>
            <a:r>
              <a:rPr lang="en-CA" dirty="0" smtClean="0">
                <a:solidFill>
                  <a:prstClr val="black"/>
                </a:solidFill>
              </a:rPr>
              <a:t/>
            </a:r>
            <a:br>
              <a:rPr lang="en-CA" dirty="0" smtClean="0">
                <a:solidFill>
                  <a:prstClr val="black"/>
                </a:solidFill>
              </a:rPr>
            </a:br>
            <a:endParaRPr lang="en-CA" dirty="0">
              <a:solidFill>
                <a:prstClr val="black"/>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4" y="0"/>
            <a:ext cx="6177663" cy="6858000"/>
          </a:xfrm>
          <a:prstGeom prst="rect">
            <a:avLst/>
          </a:prstGeom>
        </p:spPr>
      </p:pic>
    </p:spTree>
    <p:extLst>
      <p:ext uri="{BB962C8B-B14F-4D97-AF65-F5344CB8AC3E}">
        <p14:creationId xmlns:p14="http://schemas.microsoft.com/office/powerpoint/2010/main" val="17676094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0" y="-27384"/>
            <a:ext cx="8875059" cy="6858000"/>
          </a:xfrm>
          <a:prstGeom prst="rect">
            <a:avLst/>
          </a:prstGeom>
        </p:spPr>
      </p:pic>
    </p:spTree>
    <p:extLst>
      <p:ext uri="{BB962C8B-B14F-4D97-AF65-F5344CB8AC3E}">
        <p14:creationId xmlns:p14="http://schemas.microsoft.com/office/powerpoint/2010/main" val="31331790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
            </a:r>
            <a:br>
              <a:rPr lang="en-CA" dirty="0" smtClean="0"/>
            </a:br>
            <a:r>
              <a:rPr lang="en-CA" dirty="0" smtClean="0"/>
              <a:t>Pipeline System: Key Metrics</a:t>
            </a:r>
            <a:br>
              <a:rPr lang="en-CA" dirty="0" smtClean="0"/>
            </a:b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57613039"/>
              </p:ext>
            </p:extLst>
          </p:nvPr>
        </p:nvGraphicFramePr>
        <p:xfrm>
          <a:off x="251520" y="1340768"/>
          <a:ext cx="856895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57530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
            </a:r>
            <a:br>
              <a:rPr lang="en-CA" dirty="0" smtClean="0"/>
            </a:br>
            <a:r>
              <a:rPr lang="en-CA" dirty="0" smtClean="0"/>
              <a:t>Pipeline System: Key Metrics</a:t>
            </a:r>
            <a:br>
              <a:rPr lang="en-CA" dirty="0" smtClean="0"/>
            </a:b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0798697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104637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61997</TotalTime>
  <Words>1731</Words>
  <Application>Microsoft Macintosh PowerPoint</Application>
  <PresentationFormat>On-screen Show (4:3)</PresentationFormat>
  <Paragraphs>253</Paragraphs>
  <Slides>30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MSPhotoEd.3</vt:lpstr>
      <vt:lpstr>Northern Cross Energy Limited</vt:lpstr>
      <vt:lpstr>NCE Presentation</vt:lpstr>
      <vt:lpstr>Disclaimer</vt:lpstr>
      <vt:lpstr>Northern Cross Energy Limited</vt:lpstr>
      <vt:lpstr>Northern Cross Energy Limited</vt:lpstr>
      <vt:lpstr>PowerPoint Presentation</vt:lpstr>
      <vt:lpstr>PowerPoint Presentation</vt:lpstr>
      <vt:lpstr> Pipeline System: Key Metrics </vt:lpstr>
      <vt:lpstr> Pipeline System: Key Metrics </vt:lpstr>
      <vt:lpstr>Pipeline System: Key Metrics</vt:lpstr>
      <vt:lpstr>Pipeline System: Key Metrics</vt:lpstr>
      <vt:lpstr>Pipeline System: Key Metrics</vt:lpstr>
      <vt:lpstr>Pipeline System: Key Metrics</vt:lpstr>
      <vt:lpstr>Pipeline System: Key Lifetime Metrics</vt:lpstr>
      <vt:lpstr>Pipeline System: Key Lifetime Metrics</vt:lpstr>
      <vt:lpstr>Pipeline System: Key Lifetime Metrics</vt:lpstr>
      <vt:lpstr>Pipeline System: Key Lifetime Metrics</vt:lpstr>
      <vt:lpstr>Pipeline System: Key Lifetime Metrics</vt:lpstr>
      <vt:lpstr>PowerPoint Presentation</vt:lpstr>
      <vt:lpstr>Key Total Project Metrics</vt:lpstr>
      <vt:lpstr>Competitive Fuel Analysis</vt:lpstr>
      <vt:lpstr>Competing Natural Gas Proposal Analysis</vt:lpstr>
      <vt:lpstr>What’s Next for the Distribution Project?</vt:lpstr>
      <vt:lpstr>PowerPoint Presentation</vt:lpstr>
      <vt:lpstr>Storage Development and Electrical Generation Concept</vt:lpstr>
      <vt:lpstr>Storage Development and Electrical Generation Concept (cont’d)</vt:lpstr>
      <vt:lpstr>Storage Development and Electrical Generation Concept (cont’d)</vt:lpstr>
      <vt:lpstr>PowerPoint Presentation</vt:lpstr>
      <vt:lpstr>Local Natural Gas Exploration and Production Development Concept</vt:lpstr>
      <vt:lpstr>Other Local Benefits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McLean</dc:creator>
  <cp:lastModifiedBy>Dave Mclean</cp:lastModifiedBy>
  <cp:revision>222</cp:revision>
  <cp:lastPrinted>2014-05-07T13:04:24Z</cp:lastPrinted>
  <dcterms:created xsi:type="dcterms:W3CDTF">2013-12-24T18:00:56Z</dcterms:created>
  <dcterms:modified xsi:type="dcterms:W3CDTF">2015-06-25T13:29:22Z</dcterms:modified>
</cp:coreProperties>
</file>